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624" r:id="rId2"/>
    <p:sldId id="631" r:id="rId3"/>
    <p:sldId id="640" r:id="rId4"/>
    <p:sldId id="641" r:id="rId5"/>
    <p:sldId id="636" r:id="rId6"/>
    <p:sldId id="639" r:id="rId7"/>
    <p:sldId id="642" r:id="rId8"/>
    <p:sldId id="643" r:id="rId9"/>
    <p:sldId id="645" r:id="rId10"/>
    <p:sldId id="646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59" r:id="rId24"/>
    <p:sldId id="660" r:id="rId25"/>
    <p:sldId id="661" r:id="rId26"/>
    <p:sldId id="662" r:id="rId27"/>
    <p:sldId id="665" r:id="rId28"/>
    <p:sldId id="664" r:id="rId29"/>
    <p:sldId id="663" r:id="rId30"/>
    <p:sldId id="666" r:id="rId31"/>
    <p:sldId id="667" r:id="rId32"/>
    <p:sldId id="668" r:id="rId33"/>
    <p:sldId id="669" r:id="rId34"/>
    <p:sldId id="670" r:id="rId35"/>
    <p:sldId id="671" r:id="rId36"/>
    <p:sldId id="672" r:id="rId37"/>
    <p:sldId id="673" r:id="rId38"/>
    <p:sldId id="6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1" r:id="rId55"/>
    <p:sldId id="690" r:id="rId56"/>
    <p:sldId id="692" r:id="rId57"/>
    <p:sldId id="693" r:id="rId58"/>
    <p:sldId id="694" r:id="rId59"/>
    <p:sldId id="626" r:id="rId60"/>
    <p:sldId id="627" r:id="rId61"/>
  </p:sldIdLst>
  <p:sldSz cx="12192000" cy="6858000"/>
  <p:notesSz cx="6858000" cy="9144000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18CE7"/>
    <a:srgbClr val="0E91EE"/>
    <a:srgbClr val="108EE9"/>
    <a:srgbClr val="2B2B2B"/>
    <a:srgbClr val="262626"/>
    <a:srgbClr val="191919"/>
    <a:srgbClr val="9B9B9B"/>
    <a:srgbClr val="A0A0A0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01" autoAdjust="0"/>
  </p:normalViewPr>
  <p:slideViewPr>
    <p:cSldViewPr snapToGrid="0" snapToObjects="1">
      <p:cViewPr varScale="1">
        <p:scale>
          <a:sx n="111" d="100"/>
          <a:sy n="111" d="100"/>
        </p:scale>
        <p:origin x="456" y="11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13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1A594-041B-449E-89BC-5A6CB1F5A9AB}" type="datetimeFigureOut">
              <a:rPr lang="id-ID" smtClean="0"/>
              <a:t>09/07/2020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DDC53-01B7-4E0F-8BE2-02DC8C67218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93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C32-3486-46B1-A8B7-921064D8D59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1495A-DD81-44F4-9F54-1F39867B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8736707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548981" y="306741"/>
            <a:ext cx="47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300" dirty="0" smtClean="0">
                <a:solidFill>
                  <a:schemeClr val="bg1">
                    <a:lumMod val="50000"/>
                  </a:schemeClr>
                </a:solidFill>
              </a:rPr>
              <a:t>CCG: Centro</a:t>
            </a:r>
            <a:r>
              <a:rPr lang="pt-PT" sz="1200" spc="300" baseline="0" dirty="0" smtClean="0">
                <a:solidFill>
                  <a:schemeClr val="bg1">
                    <a:lumMod val="50000"/>
                  </a:schemeClr>
                </a:solidFill>
              </a:rPr>
              <a:t> de Computação Gráfica</a:t>
            </a:r>
            <a:endParaRPr lang="pt-PT" sz="12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  <p:sp>
        <p:nvSpPr>
          <p:cNvPr id="16" name="TextBox 1"/>
          <p:cNvSpPr txBox="1"/>
          <p:nvPr userDrawn="1"/>
        </p:nvSpPr>
        <p:spPr>
          <a:xfrm>
            <a:off x="609306" y="6314696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ccg.pt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0581" y="1520276"/>
            <a:ext cx="10820985" cy="338095"/>
          </a:xfrm>
        </p:spPr>
        <p:txBody>
          <a:bodyPr anchor="b">
            <a:normAutofit/>
          </a:bodyPr>
          <a:lstStyle>
            <a:lvl1pPr algn="l">
              <a:defRPr sz="2000" b="0" baseline="0"/>
            </a:lvl1pPr>
          </a:lstStyle>
          <a:p>
            <a:r>
              <a:rPr lang="en-US" dirty="0" err="1" smtClean="0"/>
              <a:t>Inserir</a:t>
            </a:r>
            <a:r>
              <a:rPr lang="en-US" dirty="0" smtClean="0"/>
              <a:t> </a:t>
            </a:r>
            <a:r>
              <a:rPr lang="en-US" dirty="0" err="1" smtClean="0"/>
              <a:t>título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0580" y="2156883"/>
            <a:ext cx="10820985" cy="3967589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875" y="335290"/>
            <a:ext cx="1899042" cy="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2"/>
          <p:cNvSpPr txBox="1">
            <a:spLocks/>
          </p:cNvSpPr>
          <p:nvPr userDrawn="1"/>
        </p:nvSpPr>
        <p:spPr>
          <a:xfrm>
            <a:off x="1051346" y="4348865"/>
            <a:ext cx="6405219" cy="4827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A NETWORK OF SOLUTIONS</a:t>
            </a:r>
          </a:p>
        </p:txBody>
      </p:sp>
      <p:sp>
        <p:nvSpPr>
          <p:cNvPr id="6" name="Text Placeholder 33"/>
          <p:cNvSpPr txBox="1">
            <a:spLocks/>
          </p:cNvSpPr>
          <p:nvPr userDrawn="1"/>
        </p:nvSpPr>
        <p:spPr>
          <a:xfrm>
            <a:off x="1051346" y="4024191"/>
            <a:ext cx="9653515" cy="41603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354">
              <a:spcBef>
                <a:spcPts val="1000"/>
              </a:spcBef>
              <a:buNone/>
            </a:pPr>
            <a:r>
              <a:rPr lang="en-US" sz="1800" kern="0" spc="150" dirty="0">
                <a:solidFill>
                  <a:srgbClr val="32424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CCG: Centro de </a:t>
            </a:r>
            <a:r>
              <a:rPr lang="en-US" sz="1800" kern="0" spc="150" dirty="0" err="1">
                <a:solidFill>
                  <a:srgbClr val="32424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Computação</a:t>
            </a:r>
            <a:r>
              <a:rPr lang="en-US" sz="1800" kern="0" spc="150" dirty="0">
                <a:solidFill>
                  <a:srgbClr val="32424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kern="0" spc="150" dirty="0" err="1">
                <a:solidFill>
                  <a:srgbClr val="32424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Gráfica</a:t>
            </a:r>
            <a:endParaRPr lang="en-US" sz="1800" kern="0" spc="150" dirty="0">
              <a:solidFill>
                <a:srgbClr val="32424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Rectângulo 4"/>
          <p:cNvSpPr/>
          <p:nvPr userDrawn="1"/>
        </p:nvSpPr>
        <p:spPr>
          <a:xfrm>
            <a:off x="1051346" y="4869738"/>
            <a:ext cx="142874" cy="1428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ângulo 15"/>
          <p:cNvSpPr/>
          <p:nvPr userDrawn="1"/>
        </p:nvSpPr>
        <p:spPr>
          <a:xfrm>
            <a:off x="1425502" y="4869738"/>
            <a:ext cx="142874" cy="1428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ângulo 16"/>
          <p:cNvSpPr/>
          <p:nvPr userDrawn="1"/>
        </p:nvSpPr>
        <p:spPr>
          <a:xfrm>
            <a:off x="1806502" y="4869738"/>
            <a:ext cx="142874" cy="1428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ângulo 17"/>
          <p:cNvSpPr/>
          <p:nvPr userDrawn="1"/>
        </p:nvSpPr>
        <p:spPr>
          <a:xfrm>
            <a:off x="2177977" y="4869738"/>
            <a:ext cx="142874" cy="142874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ângulo 1"/>
          <p:cNvSpPr/>
          <p:nvPr userDrawn="1"/>
        </p:nvSpPr>
        <p:spPr>
          <a:xfrm>
            <a:off x="1051346" y="2955949"/>
            <a:ext cx="826593" cy="8265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26" y="3888773"/>
            <a:ext cx="5880020" cy="332672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933799" y="970242"/>
            <a:ext cx="10820985" cy="338095"/>
          </a:xfrm>
        </p:spPr>
        <p:txBody>
          <a:bodyPr anchor="b">
            <a:noAutofit/>
          </a:bodyPr>
          <a:lstStyle>
            <a:lvl1pPr marL="0" indent="0" algn="l">
              <a:defRPr sz="2500" b="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CLIQUE PARA INSERIR TÍTULO DA APRESENTAÇÃO</a:t>
            </a:r>
            <a:endParaRPr lang="en-US" dirty="0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346" y="5904758"/>
            <a:ext cx="1899042" cy="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6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8776463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548981" y="306741"/>
            <a:ext cx="47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300" dirty="0" smtClean="0">
                <a:solidFill>
                  <a:schemeClr val="bg1">
                    <a:lumMod val="50000"/>
                  </a:schemeClr>
                </a:solidFill>
              </a:rPr>
              <a:t>CCG: Centro</a:t>
            </a:r>
            <a:r>
              <a:rPr lang="pt-PT" sz="1200" spc="300" baseline="0" dirty="0" smtClean="0">
                <a:solidFill>
                  <a:schemeClr val="bg1">
                    <a:lumMod val="50000"/>
                  </a:schemeClr>
                </a:solidFill>
              </a:rPr>
              <a:t> de Computação Gráfica</a:t>
            </a:r>
            <a:endParaRPr lang="pt-PT" sz="12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  <p:sp>
        <p:nvSpPr>
          <p:cNvPr id="17" name="TextBox 1"/>
          <p:cNvSpPr txBox="1"/>
          <p:nvPr userDrawn="1"/>
        </p:nvSpPr>
        <p:spPr>
          <a:xfrm>
            <a:off x="609306" y="6314696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ccg.pt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0817" y="2052918"/>
            <a:ext cx="12202633" cy="3285055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0581" y="1512252"/>
            <a:ext cx="4427298" cy="292666"/>
          </a:xfrm>
        </p:spPr>
        <p:txBody>
          <a:bodyPr anchor="b">
            <a:normAutofit/>
          </a:bodyPr>
          <a:lstStyle>
            <a:lvl1pPr algn="l">
              <a:defRPr sz="2000" b="0" baseline="0"/>
            </a:lvl1pPr>
          </a:lstStyle>
          <a:p>
            <a:r>
              <a:rPr lang="en-US" dirty="0" err="1" smtClean="0"/>
              <a:t>Inserir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880" y="5629728"/>
            <a:ext cx="10833685" cy="61954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875" y="335290"/>
            <a:ext cx="1899042" cy="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06590" y="1799424"/>
            <a:ext cx="5378822" cy="505857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8641291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48981" y="306741"/>
            <a:ext cx="47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300" dirty="0" smtClean="0">
                <a:solidFill>
                  <a:schemeClr val="bg1">
                    <a:lumMod val="50000"/>
                  </a:schemeClr>
                </a:solidFill>
              </a:rPr>
              <a:t>CCG: Centro</a:t>
            </a:r>
            <a:r>
              <a:rPr lang="pt-PT" sz="1200" spc="300" baseline="0" dirty="0" smtClean="0">
                <a:solidFill>
                  <a:schemeClr val="bg1">
                    <a:lumMod val="50000"/>
                  </a:schemeClr>
                </a:solidFill>
              </a:rPr>
              <a:t> de Computação Gráfica</a:t>
            </a:r>
            <a:endParaRPr lang="pt-PT" sz="12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  <p:sp>
        <p:nvSpPr>
          <p:cNvPr id="16" name="TextBox 1"/>
          <p:cNvSpPr txBox="1"/>
          <p:nvPr userDrawn="1"/>
        </p:nvSpPr>
        <p:spPr>
          <a:xfrm>
            <a:off x="609306" y="6314696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ccg.pt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875" y="335290"/>
            <a:ext cx="1899042" cy="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2" y="625851"/>
            <a:ext cx="8116504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10633" y="1333502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004605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09439" y="1333502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01022" y="3004605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415522" y="1333501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16630" y="3004604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5594" y="1333501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136702" y="3004604"/>
            <a:ext cx="1647825" cy="161395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18" name="TextBox 1"/>
          <p:cNvSpPr txBox="1"/>
          <p:nvPr userDrawn="1"/>
        </p:nvSpPr>
        <p:spPr>
          <a:xfrm>
            <a:off x="546469" y="6329173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.pt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115822" y="1333502"/>
            <a:ext cx="4427298" cy="292666"/>
          </a:xfrm>
        </p:spPr>
        <p:txBody>
          <a:bodyPr anchor="b">
            <a:normAutofit/>
          </a:bodyPr>
          <a:lstStyle>
            <a:lvl1pPr algn="l">
              <a:defRPr sz="2000" b="0" baseline="0"/>
            </a:lvl1pPr>
          </a:lstStyle>
          <a:p>
            <a:r>
              <a:rPr lang="en-US" dirty="0" err="1" smtClean="0"/>
              <a:t>Inserir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15822" y="1783505"/>
            <a:ext cx="4427298" cy="283505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6" hasCustomPrompt="1"/>
          </p:nvPr>
        </p:nvSpPr>
        <p:spPr>
          <a:xfrm>
            <a:off x="637881" y="4854141"/>
            <a:ext cx="10897272" cy="11487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875" y="335290"/>
            <a:ext cx="1899042" cy="530041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577798" y="293790"/>
            <a:ext cx="39101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CCG: Centro de Computação Gráfica</a:t>
            </a:r>
            <a:endParaRPr kumimoji="0" lang="pt-PT" sz="12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22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pt-PT" smtClean="0"/>
              <a:t>Clique no ícone para adicionar uma imagem</a:t>
            </a:r>
            <a:endParaRPr lang="id-ID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44268" y="1321230"/>
            <a:ext cx="4427298" cy="292666"/>
          </a:xfrm>
        </p:spPr>
        <p:txBody>
          <a:bodyPr anchor="b">
            <a:normAutofit/>
          </a:bodyPr>
          <a:lstStyle>
            <a:lvl1pPr algn="l">
              <a:defRPr sz="2000" b="0" baseline="0"/>
            </a:lvl1pPr>
          </a:lstStyle>
          <a:p>
            <a:r>
              <a:rPr lang="en-US" dirty="0" err="1" smtClean="0"/>
              <a:t>Inserir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15822" y="1796995"/>
            <a:ext cx="4427298" cy="443433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875" y="335290"/>
            <a:ext cx="1899042" cy="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1091-F7DE-40E9-AAAB-A235B20FEB13}" type="datetimeFigureOut">
              <a:rPr lang="en-GB" smtClean="0"/>
              <a:t>09/07/2020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336E-E515-4A9A-99FF-4F10673EAF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8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86" r:id="rId4"/>
    <p:sldLayoutId id="2147483685" r:id="rId5"/>
    <p:sldLayoutId id="2147483687" r:id="rId6"/>
    <p:sldLayoutId id="2147483680" r:id="rId7"/>
    <p:sldLayoutId id="2147483690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>
              <a:lumMod val="75000"/>
              <a:lumOff val="25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9121111?hl=en&amp;ref_topic=3544907" TargetMode="External"/><Relationship Id="rId2" Type="http://schemas.openxmlformats.org/officeDocument/2006/relationships/hyperlink" Target="https://dash-gallery.plotly.host/Port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lipfolio.com/resources/dashboard-examples/marketing/web-analytic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ult/tools-for-log-analysis-461eb07c2d6b" TargetMode="External"/><Relationship Id="rId3" Type="http://schemas.openxmlformats.org/officeDocument/2006/relationships/hyperlink" Target="https://www.cs.usfca.edu/~apjoshi/msds622/assignments/assignment5.html" TargetMode="External"/><Relationship Id="rId7" Type="http://schemas.openxmlformats.org/officeDocument/2006/relationships/hyperlink" Target="https://stackify.com/best-log-management-tools/" TargetMode="External"/><Relationship Id="rId2" Type="http://schemas.openxmlformats.org/officeDocument/2006/relationships/hyperlink" Target="https://www.visualisingdata.com/resourc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source.com/article/19/4/log-analysis-tools" TargetMode="External"/><Relationship Id="rId5" Type="http://schemas.openxmlformats.org/officeDocument/2006/relationships/hyperlink" Target="https://dash.plotly.com/" TargetMode="External"/><Relationship Id="rId4" Type="http://schemas.openxmlformats.org/officeDocument/2006/relationships/hyperlink" Target="https://plotly.com/python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Introduction to Visual Analytics</a:t>
            </a:r>
            <a:endParaRPr lang="pt-PT" dirty="0"/>
          </a:p>
        </p:txBody>
      </p:sp>
      <p:sp>
        <p:nvSpPr>
          <p:cNvPr id="3" name="TextBox 1"/>
          <p:cNvSpPr txBox="1"/>
          <p:nvPr/>
        </p:nvSpPr>
        <p:spPr>
          <a:xfrm rot="16200000">
            <a:off x="11642810" y="6233242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Mod.100/1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Visualization process: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process of data visualization includes four basic stages.</a:t>
            </a:r>
          </a:p>
          <a:p>
            <a:pPr marL="971516" lvl="1" indent="-285750" algn="just"/>
            <a:r>
              <a:rPr lang="en-GB" dirty="0"/>
              <a:t>The </a:t>
            </a:r>
            <a:r>
              <a:rPr lang="en-GB" b="1" dirty="0"/>
              <a:t>collection</a:t>
            </a:r>
            <a:r>
              <a:rPr lang="en-GB" dirty="0"/>
              <a:t> and storage of data</a:t>
            </a:r>
          </a:p>
          <a:p>
            <a:pPr marL="971516" lvl="1" indent="-285750" algn="just"/>
            <a:r>
              <a:rPr lang="en-GB" dirty="0"/>
              <a:t>A </a:t>
            </a:r>
            <a:r>
              <a:rPr lang="en-GB" b="1" dirty="0"/>
              <a:t>pre-processing</a:t>
            </a:r>
            <a:r>
              <a:rPr lang="en-GB" dirty="0"/>
              <a:t> stage to transform the data</a:t>
            </a:r>
          </a:p>
          <a:p>
            <a:pPr marL="971516" lvl="1" indent="-285750" algn="just"/>
            <a:r>
              <a:rPr lang="en-GB" b="1" dirty="0"/>
              <a:t>Mapping</a:t>
            </a:r>
            <a:r>
              <a:rPr lang="en-GB" dirty="0"/>
              <a:t> from the selected data to a visual representation</a:t>
            </a:r>
          </a:p>
          <a:p>
            <a:pPr marL="971516" lvl="1" indent="-285750" algn="just"/>
            <a:r>
              <a:rPr lang="en-GB" dirty="0"/>
              <a:t>The human </a:t>
            </a:r>
            <a:r>
              <a:rPr lang="en-GB" b="1" dirty="0"/>
              <a:t>perceptual</a:t>
            </a:r>
            <a:r>
              <a:rPr lang="en-GB" dirty="0"/>
              <a:t> and </a:t>
            </a:r>
            <a:r>
              <a:rPr lang="en-GB" b="1" dirty="0"/>
              <a:t>cognitive</a:t>
            </a:r>
            <a:r>
              <a:rPr lang="en-GB" dirty="0"/>
              <a:t> system (the perceiver).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19" y="2252867"/>
            <a:ext cx="5583847" cy="36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Types: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Mathematical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Scientific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Information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Domain Specific Visualization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9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Mathematical Visualization: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Data results from mathematics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Missing data can be readily generated by the computer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89" y="2156883"/>
            <a:ext cx="3965243" cy="33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Scientific Visualization: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Visualization of scientific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Data measured or via lengthy, expensive simulations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Structural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Coordinate data </a:t>
            </a:r>
          </a:p>
          <a:p>
            <a:pPr marL="971516" lvl="1" indent="-285750" algn="just"/>
            <a:r>
              <a:rPr lang="en-GB" dirty="0"/>
              <a:t>spatial coordinates</a:t>
            </a:r>
          </a:p>
          <a:p>
            <a:pPr marL="971516" lvl="1" indent="-285750" algn="just"/>
            <a:r>
              <a:rPr lang="en-GB" dirty="0"/>
              <a:t>temperature, pressure, etc.</a:t>
            </a:r>
          </a:p>
          <a:p>
            <a:pPr marL="971516" lvl="1" indent="-285750" algn="just"/>
            <a:r>
              <a:rPr lang="en-GB" dirty="0"/>
              <a:t>time can be a spatial dimension 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41" y="4603199"/>
            <a:ext cx="3030696" cy="1654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38" y="1858371"/>
            <a:ext cx="4189292" cy="2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Information Visualization: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Visualization of more abstract, non-coordinate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Relies more heavily on processing abstract data into a more concrete form that can be more effectively perceived by an observer.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No inherent structure – News, stock market, top grossing movies, Facebook connections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07" y="2448173"/>
            <a:ext cx="4901271" cy="28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Domain Specific  Visualization: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Medical Imaging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Business Intelligence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Educational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Geographical Information Systems 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26" y="1825625"/>
            <a:ext cx="4614361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Ultimate Goal: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4"/>
            <a:ext cx="9680535" cy="53819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To convey information through visual representations to gain insight (hidden truth)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26" y="2695074"/>
            <a:ext cx="8791074" cy="32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Ultimate Goal: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68" y="2594640"/>
            <a:ext cx="3095645" cy="271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3" y="1147594"/>
            <a:ext cx="3850399" cy="2546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582" y="3950980"/>
            <a:ext cx="3242181" cy="2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Why Visualization?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80" y="2801549"/>
            <a:ext cx="3521536" cy="242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64" y="2042797"/>
            <a:ext cx="3570373" cy="2174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30658" y="1913429"/>
            <a:ext cx="303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Data-driven 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1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Models: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835819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Presentation </a:t>
            </a:r>
            <a:r>
              <a:rPr lang="en-GB" b="1" dirty="0" smtClean="0"/>
              <a:t>Visualization</a:t>
            </a:r>
          </a:p>
          <a:p>
            <a:pPr marL="971516" lvl="1" indent="-285750" algn="just"/>
            <a:r>
              <a:rPr lang="en-GB" dirty="0"/>
              <a:t>Used for communication</a:t>
            </a:r>
          </a:p>
          <a:p>
            <a:pPr marL="971516" lvl="1" indent="-285750" algn="just"/>
            <a:r>
              <a:rPr lang="en-GB" dirty="0"/>
              <a:t>Intended for large group or mass audience</a:t>
            </a:r>
          </a:p>
          <a:p>
            <a:pPr marL="971516" lvl="1" indent="-285750" algn="just"/>
            <a:r>
              <a:rPr lang="en-GB" dirty="0"/>
              <a:t>Does not support user input</a:t>
            </a:r>
          </a:p>
          <a:p>
            <a:pPr marL="971516" lvl="1" indent="-285750" algn="just"/>
            <a:r>
              <a:rPr lang="en-GB" dirty="0"/>
              <a:t>Highly </a:t>
            </a:r>
            <a:r>
              <a:rPr lang="en-GB" dirty="0" smtClean="0"/>
              <a:t>polished	</a:t>
            </a:r>
          </a:p>
          <a:p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638800" y="2156883"/>
            <a:ext cx="4835819" cy="3967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Interactive </a:t>
            </a:r>
            <a:r>
              <a:rPr lang="en-GB" b="1" dirty="0" smtClean="0"/>
              <a:t>Visualization</a:t>
            </a:r>
          </a:p>
          <a:p>
            <a:pPr marL="971516" lvl="1" indent="-285750" algn="just"/>
            <a:r>
              <a:rPr lang="en-GB" dirty="0"/>
              <a:t>Used for discovery</a:t>
            </a:r>
          </a:p>
          <a:p>
            <a:pPr marL="971516" lvl="1" indent="-285750" algn="just"/>
            <a:r>
              <a:rPr lang="en-GB" dirty="0"/>
              <a:t>Intended for a single investigator or collaborators</a:t>
            </a:r>
          </a:p>
          <a:p>
            <a:pPr marL="971516" lvl="1" indent="-285750" algn="just"/>
            <a:r>
              <a:rPr lang="en-GB" dirty="0"/>
              <a:t>Re-renders based on input</a:t>
            </a:r>
          </a:p>
          <a:p>
            <a:pPr marL="971516" lvl="1" indent="-285750" algn="just"/>
            <a:r>
              <a:rPr lang="en-GB" dirty="0"/>
              <a:t>Prototype quality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78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PT" dirty="0" smtClean="0"/>
              <a:t>Outline</a:t>
            </a:r>
            <a:endParaRPr lang="pt-PT" dirty="0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 Placeholder 32"/>
          <p:cNvSpPr txBox="1">
            <a:spLocks/>
          </p:cNvSpPr>
          <p:nvPr/>
        </p:nvSpPr>
        <p:spPr>
          <a:xfrm>
            <a:off x="1465134" y="1845997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Definition, Motivations, Objectives, Applications.</a:t>
            </a: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Placeholder 33"/>
          <p:cNvSpPr txBox="1">
            <a:spLocks/>
          </p:cNvSpPr>
          <p:nvPr/>
        </p:nvSpPr>
        <p:spPr>
          <a:xfrm>
            <a:off x="1465136" y="1599281"/>
            <a:ext cx="3895154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 smtClean="0">
                <a:solidFill>
                  <a:schemeClr val="accent6"/>
                </a:solidFill>
                <a:latin typeface="+mj-lt"/>
              </a:rPr>
              <a:t>Visual Analytics</a:t>
            </a:r>
            <a:endParaRPr lang="en-AU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3" name="Text Placeholder 32"/>
          <p:cNvSpPr txBox="1">
            <a:spLocks/>
          </p:cNvSpPr>
          <p:nvPr/>
        </p:nvSpPr>
        <p:spPr>
          <a:xfrm>
            <a:off x="1465134" y="304146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Fundamentals, Different kinds of Visualization charts and graphs, Visualization Dashboards, Applications.</a:t>
            </a: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1465136" y="2794750"/>
            <a:ext cx="3895154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 smtClean="0">
                <a:solidFill>
                  <a:schemeClr val="accent6"/>
                </a:solidFill>
                <a:latin typeface="+mj-lt"/>
              </a:rPr>
              <a:t>Data Visualization</a:t>
            </a:r>
            <a:endParaRPr lang="en-AU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54312" y="1596689"/>
            <a:ext cx="551992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ontAwesome" pitchFamily="2" charset="0"/>
              </a:rPr>
              <a:t></a:t>
            </a:r>
            <a:endParaRPr lang="en-US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4312" y="2781653"/>
            <a:ext cx="551992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FontAwesome" pitchFamily="2" charset="0"/>
              </a:rPr>
              <a:t></a:t>
            </a:r>
          </a:p>
        </p:txBody>
      </p:sp>
    </p:spTree>
    <p:extLst>
      <p:ext uri="{BB962C8B-B14F-4D97-AF65-F5344CB8AC3E}">
        <p14:creationId xmlns:p14="http://schemas.microsoft.com/office/powerpoint/2010/main" val="25308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Framework: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9232" y="2263527"/>
            <a:ext cx="2809147" cy="2661399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Data Layer</a:t>
            </a:r>
          </a:p>
          <a:p>
            <a:pPr marL="971516" lvl="1" indent="-285750"/>
            <a:r>
              <a:rPr lang="en-GB" dirty="0"/>
              <a:t>Locating and obtaining data</a:t>
            </a:r>
          </a:p>
          <a:p>
            <a:pPr marL="971516" lvl="1" indent="-285750"/>
            <a:r>
              <a:rPr lang="en-GB" dirty="0"/>
              <a:t>Importing data in proper format</a:t>
            </a:r>
          </a:p>
          <a:p>
            <a:pPr marL="971516" lvl="1" indent="-285750"/>
            <a:r>
              <a:rPr lang="en-GB" dirty="0"/>
              <a:t>Relating data for proper correspondence</a:t>
            </a:r>
          </a:p>
          <a:p>
            <a:pPr marL="971516" lvl="1" indent="-285750"/>
            <a:r>
              <a:rPr lang="en-GB" dirty="0"/>
              <a:t>Data analysis and </a:t>
            </a:r>
            <a:r>
              <a:rPr lang="en-GB" dirty="0" smtClean="0"/>
              <a:t>aggregation	</a:t>
            </a:r>
          </a:p>
          <a:p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9512969" y="2374539"/>
            <a:ext cx="2389676" cy="2357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Graphics Layer </a:t>
            </a:r>
          </a:p>
          <a:p>
            <a:pPr marL="971516" lvl="1" indent="-285750" algn="just"/>
            <a:r>
              <a:rPr lang="en-GB" dirty="0"/>
              <a:t>Conversion of geometry into displayable image</a:t>
            </a:r>
          </a:p>
          <a:p>
            <a:pPr marL="971516" lvl="1" indent="-285750" algn="just"/>
            <a:r>
              <a:rPr lang="en-GB" dirty="0"/>
              <a:t>Decorations</a:t>
            </a:r>
          </a:p>
          <a:p>
            <a:pPr marL="971516" lvl="1" indent="-285750" algn="just"/>
            <a:r>
              <a:rPr lang="en-GB" dirty="0"/>
              <a:t>Managing interaction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5026" y="5341233"/>
            <a:ext cx="7270870" cy="916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Mapping Layer </a:t>
            </a:r>
          </a:p>
          <a:p>
            <a:pPr marL="971516" lvl="1" indent="-285750" algn="just"/>
            <a:r>
              <a:rPr lang="en-GB" dirty="0"/>
              <a:t>Associating appropriate geometry with corresponding data channels</a:t>
            </a:r>
          </a:p>
          <a:p>
            <a:pPr marL="971516" lvl="1" indent="-285750" algn="just"/>
            <a:r>
              <a:rPr lang="en-GB" dirty="0"/>
              <a:t>Data analysis and algorithms (e.g. contouring) 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59" y="1690688"/>
            <a:ext cx="6037830" cy="34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Data: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Refers to discrete, objective facts in a digital form when organized and arranged leads to information that useful in answering some questions about the business</a:t>
            </a:r>
            <a:r>
              <a:rPr lang="en-GB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algn="just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good visualization is not just a static picture that can be looked at, it is something that allows us to drill and find more about the change in data.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Data Types: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270955"/>
              </p:ext>
            </p:extLst>
          </p:nvPr>
        </p:nvGraphicFramePr>
        <p:xfrm>
          <a:off x="2310064" y="2157413"/>
          <a:ext cx="7064523" cy="358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841">
                  <a:extLst>
                    <a:ext uri="{9D8B030D-6E8A-4147-A177-3AD203B41FA5}">
                      <a16:colId xmlns:a16="http://schemas.microsoft.com/office/drawing/2014/main" val="1885040952"/>
                    </a:ext>
                  </a:extLst>
                </a:gridCol>
                <a:gridCol w="2354841">
                  <a:extLst>
                    <a:ext uri="{9D8B030D-6E8A-4147-A177-3AD203B41FA5}">
                      <a16:colId xmlns:a16="http://schemas.microsoft.com/office/drawing/2014/main" val="3442902612"/>
                    </a:ext>
                  </a:extLst>
                </a:gridCol>
                <a:gridCol w="2354841">
                  <a:extLst>
                    <a:ext uri="{9D8B030D-6E8A-4147-A177-3AD203B41FA5}">
                      <a16:colId xmlns:a16="http://schemas.microsoft.com/office/drawing/2014/main" val="1761267213"/>
                    </a:ext>
                  </a:extLst>
                </a:gridCol>
              </a:tblGrid>
              <a:tr h="65513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Discrete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Continuous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6443"/>
                  </a:ext>
                </a:extLst>
              </a:tr>
              <a:tr h="655136">
                <a:tc>
                  <a:txBody>
                    <a:bodyPr/>
                    <a:lstStyle/>
                    <a:p>
                      <a:r>
                        <a:rPr lang="en-GB" dirty="0" smtClean="0"/>
                        <a:t>Ordered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Ordinal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e.g. size: S,M,L,XL,… </a:t>
                      </a:r>
                      <a:r>
                        <a:rPr lang="en-GB" b="1" dirty="0" smtClean="0"/>
                        <a:t>Quantitative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e.g. counts: 1,2,3,…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Fields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e.g. altitude, temperature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71099"/>
                  </a:ext>
                </a:extLst>
              </a:tr>
              <a:tr h="655136">
                <a:tc>
                  <a:txBody>
                    <a:bodyPr/>
                    <a:lstStyle/>
                    <a:p>
                      <a:r>
                        <a:rPr lang="en-GB" dirty="0" smtClean="0"/>
                        <a:t>Unordered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Nominal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 e.g. shape: Rect.., Cir.., Tri..</a:t>
                      </a:r>
                    </a:p>
                    <a:p>
                      <a:r>
                        <a:rPr lang="en-GB" b="1" dirty="0" smtClean="0"/>
                        <a:t>Categories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e.g. nationality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Cyclic values</a:t>
                      </a:r>
                      <a:r>
                        <a:rPr lang="en-GB" dirty="0" smtClean="0"/>
                        <a:t>,</a:t>
                      </a:r>
                    </a:p>
                    <a:p>
                      <a:r>
                        <a:rPr lang="en-GB" dirty="0" smtClean="0"/>
                        <a:t>e.g. directions, hues 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5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19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Data as Variables: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043207"/>
              </p:ext>
            </p:extLst>
          </p:nvPr>
        </p:nvGraphicFramePr>
        <p:xfrm>
          <a:off x="2310064" y="2157413"/>
          <a:ext cx="7064523" cy="196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841">
                  <a:extLst>
                    <a:ext uri="{9D8B030D-6E8A-4147-A177-3AD203B41FA5}">
                      <a16:colId xmlns:a16="http://schemas.microsoft.com/office/drawing/2014/main" val="1885040952"/>
                    </a:ext>
                  </a:extLst>
                </a:gridCol>
                <a:gridCol w="2354841">
                  <a:extLst>
                    <a:ext uri="{9D8B030D-6E8A-4147-A177-3AD203B41FA5}">
                      <a16:colId xmlns:a16="http://schemas.microsoft.com/office/drawing/2014/main" val="3442902612"/>
                    </a:ext>
                  </a:extLst>
                </a:gridCol>
                <a:gridCol w="2354841">
                  <a:extLst>
                    <a:ext uri="{9D8B030D-6E8A-4147-A177-3AD203B41FA5}">
                      <a16:colId xmlns:a16="http://schemas.microsoft.com/office/drawing/2014/main" val="1761267213"/>
                    </a:ext>
                  </a:extLst>
                </a:gridCol>
              </a:tblGrid>
              <a:tr h="655136">
                <a:tc>
                  <a:txBody>
                    <a:bodyPr/>
                    <a:lstStyle/>
                    <a:p>
                      <a:r>
                        <a:rPr lang="en-GB" dirty="0" smtClean="0"/>
                        <a:t>Science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Databases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Warehouses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6443"/>
                  </a:ext>
                </a:extLst>
              </a:tr>
              <a:tr h="655136">
                <a:tc>
                  <a:txBody>
                    <a:bodyPr/>
                    <a:lstStyle/>
                    <a:p>
                      <a:r>
                        <a:rPr lang="en-GB" dirty="0" smtClean="0"/>
                        <a:t>Independent Variable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Key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Dimension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71099"/>
                  </a:ext>
                </a:extLst>
              </a:tr>
              <a:tr h="655136">
                <a:tc>
                  <a:txBody>
                    <a:bodyPr/>
                    <a:lstStyle/>
                    <a:p>
                      <a:r>
                        <a:rPr lang="en-GB" dirty="0" smtClean="0"/>
                        <a:t>Dependent Variable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Measure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5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Various Plots and charts that are commonly used for Visualization</a:t>
            </a:r>
          </a:p>
          <a:p>
            <a:pPr marL="971516" lvl="1" indent="-285750" algn="just"/>
            <a:r>
              <a:rPr lang="en-GB" dirty="0"/>
              <a:t>Comparison and ranking</a:t>
            </a:r>
          </a:p>
          <a:p>
            <a:pPr marL="971516" lvl="1" indent="-285750" algn="just"/>
            <a:r>
              <a:rPr lang="en-GB" dirty="0"/>
              <a:t>Correlation</a:t>
            </a:r>
          </a:p>
          <a:p>
            <a:pPr marL="971516" lvl="1" indent="-285750" algn="just"/>
            <a:r>
              <a:rPr lang="en-GB" dirty="0"/>
              <a:t>Distribution</a:t>
            </a:r>
          </a:p>
          <a:p>
            <a:pPr marL="971516" lvl="1" indent="-285750" algn="just"/>
            <a:r>
              <a:rPr lang="en-GB" dirty="0"/>
              <a:t>Location-specific of geo-data</a:t>
            </a:r>
          </a:p>
          <a:p>
            <a:pPr marL="971516" lvl="1" indent="-285750" algn="just"/>
            <a:r>
              <a:rPr lang="en-GB" dirty="0"/>
              <a:t>Part-to-whole relationships</a:t>
            </a:r>
          </a:p>
          <a:p>
            <a:pPr marL="971516" lvl="1" indent="-285750" algn="just"/>
            <a:r>
              <a:rPr lang="en-GB" dirty="0"/>
              <a:t>Trends over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61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Amount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Numerical values shown for some set of categories.</a:t>
            </a:r>
          </a:p>
          <a:p>
            <a:pPr marL="971516" lvl="1" indent="-285750" algn="just"/>
            <a:r>
              <a:rPr lang="en-GB" dirty="0"/>
              <a:t>Stacked bars: two or more set of categories</a:t>
            </a:r>
          </a:p>
          <a:p>
            <a:pPr marL="971516" lvl="1" indent="-285750" algn="just"/>
            <a:r>
              <a:rPr lang="en-GB" dirty="0"/>
              <a:t>Map the categories onto x and y axes and show amount by Color via Heatmaps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84169"/>
            <a:ext cx="4072801" cy="1380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83" y="3784169"/>
            <a:ext cx="5120421" cy="24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Distributions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Many distributions at once (Boxplots, Violin Plots, Strip Charts)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Stacked histograms and overlapping densities allow a more in-depth comparison of a smaller numbers of distributions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50980"/>
            <a:ext cx="5081337" cy="1485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38" y="3450980"/>
            <a:ext cx="5114728" cy="23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4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Proportions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Used to indicate relative portions of a quantitative dependent variable of a single dimension (Pie Charts)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Maps percentage of total to angle of wedge arc (Pie Charts)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2744"/>
            <a:ext cx="5100403" cy="1316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03" y="4688498"/>
            <a:ext cx="5301359" cy="13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x–y relationships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5942724" cy="3002719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Showing one quantitative variable relative to another.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Bubble plots for three quantitative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For large numbers of points, regular scatter plots may become uninformative due to overlapping. In this case contour lines, 2D bins or hex bins may provide alternatives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To visualize more than two quantities we use correlation coefficient in the form of </a:t>
            </a:r>
            <a:r>
              <a:rPr lang="en-GB" dirty="0" err="1"/>
              <a:t>Correlogram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Lines graphs when x axis represents time or strictly increasing quantity.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30" y="1689323"/>
            <a:ext cx="5049716" cy="1351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77" y="3391042"/>
            <a:ext cx="5023669" cy="1351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323" y="5092761"/>
            <a:ext cx="5064370" cy="14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Geospatial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Map forms</a:t>
            </a:r>
            <a:endParaRPr lang="en-GB" dirty="0"/>
          </a:p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75" y="3024554"/>
            <a:ext cx="7269407" cy="21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Visual Analytics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1451030"/>
            <a:ext cx="10820985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Roboto Medium" panose="02000000000000000000" pitchFamily="2" charset="0"/>
                <a:ea typeface="Roboto Medium" panose="02000000000000000000" pitchFamily="2" charset="0"/>
              </a:rPr>
              <a:t>Visual Analytics is the science of analyticsl reasoning facilitated by interactive visual interfaces.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Visual analytics combines automated analysis techniques with interactive visualization </a:t>
            </a:r>
            <a:r>
              <a:rPr lang="en-GB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for </a:t>
            </a:r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effective understanding, reasoning and decision making on the basis of very large and complex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" b="3462"/>
          <a:stretch>
            <a:fillRect/>
          </a:stretch>
        </p:blipFill>
        <p:spPr>
          <a:xfrm>
            <a:off x="1983257" y="3296240"/>
            <a:ext cx="8015383" cy="21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Charts Types: </a:t>
            </a:r>
            <a:r>
              <a:rPr lang="en-GB" dirty="0"/>
              <a:t>Uncertainty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Error bars are meant to indicate the range of likely values for some estimates or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" y="2798268"/>
            <a:ext cx="5553808" cy="146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76" y="3387352"/>
            <a:ext cx="4888590" cy="1512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4" y="4358170"/>
            <a:ext cx="5586046" cy="15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Methods: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Different methods are available for visualization of data based on type of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Data can be</a:t>
            </a:r>
          </a:p>
          <a:p>
            <a:pPr marL="971516" lvl="1" indent="-285750" algn="just"/>
            <a:r>
              <a:rPr lang="en-GB" dirty="0"/>
              <a:t>Univariate</a:t>
            </a:r>
          </a:p>
          <a:p>
            <a:pPr marL="971516" lvl="1" indent="-285750" algn="just"/>
            <a:r>
              <a:rPr lang="en-GB" dirty="0"/>
              <a:t>Bivariate</a:t>
            </a:r>
          </a:p>
          <a:p>
            <a:pPr marL="971516" lvl="1" indent="-285750" algn="just"/>
            <a:r>
              <a:rPr lang="en-GB" dirty="0"/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5612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Methods: </a:t>
            </a:r>
            <a:r>
              <a:rPr lang="en-GB" dirty="0"/>
              <a:t>Univariate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Measurement of single quantitative  variable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Characterize distribution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Represented using following methods</a:t>
            </a:r>
          </a:p>
          <a:p>
            <a:pPr marL="971516" lvl="1" indent="-285750" algn="just"/>
            <a:r>
              <a:rPr lang="en-GB" dirty="0" smtClean="0"/>
              <a:t>Histogram</a:t>
            </a:r>
            <a:endParaRPr lang="en-GB" dirty="0"/>
          </a:p>
          <a:p>
            <a:pPr marL="971516" lvl="1" indent="-285750" algn="just"/>
            <a:r>
              <a:rPr lang="en-GB" dirty="0"/>
              <a:t>Pie Chart</a:t>
            </a:r>
          </a:p>
        </p:txBody>
      </p:sp>
      <p:pic>
        <p:nvPicPr>
          <p:cNvPr id="6" name="Picture 5" descr="hist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013" y="999441"/>
            <a:ext cx="3777762" cy="256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36" y="3699559"/>
            <a:ext cx="3379177" cy="25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Methods: </a:t>
            </a:r>
            <a:r>
              <a:rPr lang="en-US" altLang="zh-CN" dirty="0">
                <a:ea typeface="SimSun" panose="02010600030101010101" pitchFamily="2" charset="-122"/>
              </a:rPr>
              <a:t>Bivariate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Constitutes of paired samples of two quantitative variables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Variables are related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Represented using following methods</a:t>
            </a:r>
          </a:p>
          <a:p>
            <a:pPr marL="971516" lvl="1" indent="-285750" algn="just"/>
            <a:r>
              <a:rPr lang="en-GB" dirty="0" smtClean="0"/>
              <a:t>Scatter </a:t>
            </a:r>
            <a:r>
              <a:rPr lang="en-GB" dirty="0"/>
              <a:t>plots</a:t>
            </a:r>
          </a:p>
          <a:p>
            <a:pPr marL="971516" lvl="1" indent="-285750" algn="just"/>
            <a:r>
              <a:rPr lang="en-GB" dirty="0"/>
              <a:t>Line graphs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15" y="1157884"/>
            <a:ext cx="3338146" cy="306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34" y="3695932"/>
            <a:ext cx="2933699" cy="25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0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Methods: </a:t>
            </a:r>
            <a:r>
              <a:rPr lang="en-US" altLang="en-US" dirty="0"/>
              <a:t>Multivariate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Multi dimensional representation of multivariate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Represented using following methods</a:t>
            </a:r>
          </a:p>
          <a:p>
            <a:pPr marL="971516" lvl="1" indent="-285750" algn="just"/>
            <a:r>
              <a:rPr lang="en-GB" dirty="0"/>
              <a:t>Icon based methods</a:t>
            </a:r>
          </a:p>
          <a:p>
            <a:pPr marL="971516" lvl="1" indent="-285750" algn="just"/>
            <a:r>
              <a:rPr lang="en-GB" dirty="0"/>
              <a:t>Pixel based methods</a:t>
            </a:r>
          </a:p>
          <a:p>
            <a:pPr marL="971516" lvl="1" indent="-285750" algn="just"/>
            <a:r>
              <a:rPr lang="en-GB" dirty="0"/>
              <a:t>Dynamic parallel coordinate system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70" y="1201181"/>
            <a:ext cx="4443045" cy="242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70" y="4554965"/>
            <a:ext cx="5383259" cy="170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520680" y="3756187"/>
            <a:ext cx="2090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Icon based Methods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10856" y="5044553"/>
            <a:ext cx="284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 Dense Pixel Display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24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Which Charts should be use?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96" y="1858371"/>
            <a:ext cx="9575400" cy="47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4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Effective Visualization - Principles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main principles behind an effective visualization is to</a:t>
            </a:r>
          </a:p>
          <a:p>
            <a:pPr marL="971516" lvl="1" indent="-285750" algn="just"/>
            <a:r>
              <a:rPr lang="en-GB" dirty="0"/>
              <a:t>Identify the main audience;</a:t>
            </a:r>
          </a:p>
          <a:p>
            <a:pPr marL="971516" lvl="1" indent="-285750" algn="just"/>
            <a:r>
              <a:rPr lang="en-GB" dirty="0"/>
              <a:t>Accurately represent the data;</a:t>
            </a:r>
          </a:p>
          <a:p>
            <a:pPr marL="971516" lvl="1" indent="-285750" algn="just"/>
            <a:r>
              <a:rPr lang="en-GB" dirty="0"/>
              <a:t>Create clear presentations that conveys the message to the audience.</a:t>
            </a:r>
          </a:p>
        </p:txBody>
      </p:sp>
    </p:spTree>
    <p:extLst>
      <p:ext uri="{BB962C8B-B14F-4D97-AF65-F5344CB8AC3E}">
        <p14:creationId xmlns:p14="http://schemas.microsoft.com/office/powerpoint/2010/main" val="5509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Effective Visualization - Principles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What need to know:</a:t>
            </a:r>
          </a:p>
          <a:p>
            <a:pPr marL="971516" lvl="1" indent="-285750" algn="just"/>
            <a:r>
              <a:rPr lang="en-GB" dirty="0"/>
              <a:t> Characteristics of data</a:t>
            </a:r>
          </a:p>
          <a:p>
            <a:pPr marL="1428692" lvl="2" indent="-285750" algn="just"/>
            <a:r>
              <a:rPr lang="en-GB" dirty="0"/>
              <a:t>Type, size, structure</a:t>
            </a:r>
          </a:p>
          <a:p>
            <a:pPr marL="1428692" lvl="2" indent="-285750" algn="just"/>
            <a:r>
              <a:rPr lang="en-GB" dirty="0"/>
              <a:t>Semantic, completeness, accuracy</a:t>
            </a:r>
          </a:p>
          <a:p>
            <a:pPr marL="971516" lvl="1" indent="-285750" algn="just"/>
            <a:r>
              <a:rPr lang="en-GB" dirty="0"/>
              <a:t>Characteristics of user</a:t>
            </a:r>
          </a:p>
          <a:p>
            <a:pPr marL="1428692" lvl="2" indent="-285750" algn="just"/>
            <a:r>
              <a:rPr lang="en-GB" dirty="0"/>
              <a:t>Perceptual and cognitive abilities</a:t>
            </a:r>
          </a:p>
          <a:p>
            <a:pPr marL="1428692" lvl="2" indent="-285750" algn="just"/>
            <a:r>
              <a:rPr lang="en-GB" dirty="0"/>
              <a:t>Knowledge of domain, data, tasks, tools</a:t>
            </a:r>
          </a:p>
          <a:p>
            <a:pPr marL="971516" lvl="1" indent="-285750" algn="just"/>
            <a:r>
              <a:rPr lang="en-GB" dirty="0"/>
              <a:t>Characteristics of graphical mapping</a:t>
            </a:r>
          </a:p>
          <a:p>
            <a:pPr marL="1428692" lvl="2" indent="-285750" algn="just"/>
            <a:r>
              <a:rPr lang="en-GB" dirty="0"/>
              <a:t>What are possibilities</a:t>
            </a:r>
          </a:p>
          <a:p>
            <a:pPr marL="1428692" lvl="2" indent="-285750" algn="just"/>
            <a:r>
              <a:rPr lang="en-GB" dirty="0"/>
              <a:t>Which convey data effectively and efficiently</a:t>
            </a:r>
          </a:p>
          <a:p>
            <a:pPr marL="971516" lvl="1" indent="-285750" algn="just"/>
            <a:r>
              <a:rPr lang="en-GB" dirty="0"/>
              <a:t>Characteristics of Interaction</a:t>
            </a:r>
          </a:p>
          <a:p>
            <a:pPr marL="1428692" lvl="2" indent="-285750" algn="just"/>
            <a:r>
              <a:rPr lang="en-GB" dirty="0"/>
              <a:t>Which support the tasks best</a:t>
            </a:r>
          </a:p>
          <a:p>
            <a:pPr marL="1428692" lvl="2" indent="-285750" algn="just"/>
            <a:r>
              <a:rPr lang="en-GB" dirty="0"/>
              <a:t>Which are easy to learn, use, remember</a:t>
            </a:r>
          </a:p>
        </p:txBody>
      </p:sp>
    </p:spTree>
    <p:extLst>
      <p:ext uri="{BB962C8B-B14F-4D97-AF65-F5344CB8AC3E}">
        <p14:creationId xmlns:p14="http://schemas.microsoft.com/office/powerpoint/2010/main" val="727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Capabilities: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Visualization is a powerful tool for qualitative analysis of data and information;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It can be useful for presenting and exploring virtually any data, regardless type, size, complicity, or application domain;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It can be effectively use to detect, isolate, classify data features of interest and guide, and evaluate the results of quantitative data analysis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8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Scale: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5410492" cy="212694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Many datasets contain large number of records and/or dimensions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Several strategies to handle scale problem:</a:t>
            </a:r>
          </a:p>
          <a:p>
            <a:pPr marL="971516" lvl="1" indent="-285750" algn="just"/>
            <a:r>
              <a:rPr lang="en-GB" dirty="0"/>
              <a:t>Clustering.</a:t>
            </a:r>
          </a:p>
          <a:p>
            <a:pPr marL="971516" lvl="1" indent="-285750" algn="just"/>
            <a:r>
              <a:rPr lang="en-GB" dirty="0"/>
              <a:t>Flittering;</a:t>
            </a:r>
          </a:p>
          <a:p>
            <a:pPr marL="971516" lvl="1" indent="-285750" algn="just"/>
            <a:r>
              <a:rPr lang="en-GB" dirty="0"/>
              <a:t>Sampling.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05" y="4089291"/>
            <a:ext cx="4686563" cy="2168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08" y="4020033"/>
            <a:ext cx="4291020" cy="2306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089" y="1689323"/>
            <a:ext cx="4663779" cy="21007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20680" y="3756187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Clustering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087035" y="617177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Dimensions Clustering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355827" y="6326998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Sampling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0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Visual Analytics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1451030"/>
            <a:ext cx="10820985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basic idea is the integration of the capabilities of humans in terms of visual information exploration and the processing power of computers to form a powerful knowledge discovery environment.</a:t>
            </a:r>
          </a:p>
          <a:p>
            <a:pPr algn="just"/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It </a:t>
            </a:r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involves the user </a:t>
            </a:r>
            <a:r>
              <a:rPr lang="en-GB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into </a:t>
            </a:r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data analysis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8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Challenges: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To be clear on the question to be answered from the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Choosing the right plotting method.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Perceptual Issues:</a:t>
            </a:r>
          </a:p>
          <a:p>
            <a:pPr marL="971516" lvl="1" indent="-285750" algn="just"/>
            <a:r>
              <a:rPr lang="en-GB" dirty="0"/>
              <a:t>How accurately do we perceive various graphical features;</a:t>
            </a:r>
          </a:p>
          <a:p>
            <a:pPr marL="971516" lvl="1" indent="-285750" algn="just"/>
            <a:r>
              <a:rPr lang="en-GB" dirty="0"/>
              <a:t>How quickly can we detect/classify something visually;</a:t>
            </a:r>
          </a:p>
          <a:p>
            <a:pPr marL="971516" lvl="1" indent="-285750" algn="just"/>
            <a:r>
              <a:rPr lang="en-GB" dirty="0"/>
              <a:t>Must understand how users perceive images</a:t>
            </a:r>
          </a:p>
          <a:p>
            <a:pPr marL="971516" lvl="1" indent="-285750" algn="just"/>
            <a:r>
              <a:rPr lang="en-GB" dirty="0"/>
              <a:t>How are our abilities affected by training;</a:t>
            </a:r>
          </a:p>
          <a:p>
            <a:pPr marL="971516" lvl="1" indent="-285750" algn="just"/>
            <a:r>
              <a:rPr lang="en-GB" dirty="0"/>
              <a:t>How variable is our perception based on the surrounding field of view;</a:t>
            </a:r>
          </a:p>
          <a:p>
            <a:pPr marL="971516" lvl="1" indent="-285750" algn="just"/>
            <a:r>
              <a:rPr lang="en-GB" dirty="0"/>
              <a:t>How is our perception affected by stress, age, gender, boredom, fatigue</a:t>
            </a:r>
          </a:p>
        </p:txBody>
      </p:sp>
    </p:spTree>
    <p:extLst>
      <p:ext uri="{BB962C8B-B14F-4D97-AF65-F5344CB8AC3E}">
        <p14:creationId xmlns:p14="http://schemas.microsoft.com/office/powerpoint/2010/main" val="255780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Limitations: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Computational Limits</a:t>
            </a:r>
          </a:p>
          <a:p>
            <a:pPr marL="971516" lvl="1" indent="-285750" algn="just"/>
            <a:r>
              <a:rPr lang="en-GB" dirty="0"/>
              <a:t>Processing </a:t>
            </a:r>
            <a:r>
              <a:rPr lang="en-GB" dirty="0" smtClean="0"/>
              <a:t>time	</a:t>
            </a:r>
            <a:endParaRPr lang="en-GB" dirty="0"/>
          </a:p>
          <a:p>
            <a:pPr marL="971516" lvl="1" indent="-285750" algn="just"/>
            <a:r>
              <a:rPr lang="en-GB" dirty="0"/>
              <a:t>System memory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Human Limits</a:t>
            </a:r>
          </a:p>
          <a:p>
            <a:pPr marL="971516" lvl="1" indent="-285750" algn="just"/>
            <a:r>
              <a:rPr lang="en-GB" dirty="0"/>
              <a:t>Human attention and memory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Display Limits</a:t>
            </a:r>
          </a:p>
        </p:txBody>
      </p:sp>
    </p:spTree>
    <p:extLst>
      <p:ext uri="{BB962C8B-B14F-4D97-AF65-F5344CB8AC3E}">
        <p14:creationId xmlns:p14="http://schemas.microsoft.com/office/powerpoint/2010/main" val="27921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Tools for building Visualization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336E-E515-4A9A-99FF-4F10673EAFA8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98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Visualization Tools in Python: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10209924" cy="39675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Plotly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err="1"/>
              <a:t>Bokeh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err="1"/>
              <a:t>Vispy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err="1"/>
              <a:t>Matplotlib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err="1"/>
              <a:t>Seaborn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Altair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17" y="4001869"/>
            <a:ext cx="2603941" cy="1768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534" y="3952605"/>
            <a:ext cx="2507896" cy="1768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551" y="1626751"/>
            <a:ext cx="2344934" cy="2021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494" y="1611000"/>
            <a:ext cx="2651977" cy="18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Visualization </a:t>
            </a:r>
            <a:r>
              <a:rPr lang="en-GB" b="1" dirty="0" smtClean="0"/>
              <a:t>Tools: </a:t>
            </a:r>
            <a:r>
              <a:rPr lang="en-GB" dirty="0"/>
              <a:t>Tableau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17" y="1027906"/>
            <a:ext cx="4709747" cy="3155324"/>
          </a:xfrm>
          <a:prstGeom prst="rect">
            <a:avLst/>
          </a:prstGeom>
        </p:spPr>
      </p:pic>
      <p:pic>
        <p:nvPicPr>
          <p:cNvPr id="8" name="Picture 4" descr="A Starter Kit for Text Analysis in Tableau - The Flerlage Twins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11" y="2312376"/>
            <a:ext cx="5634641" cy="32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46482" y="5709762"/>
            <a:ext cx="3042141" cy="344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Text analysis in Tableau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6205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Visualization Tools: </a:t>
            </a:r>
            <a:r>
              <a:rPr lang="en-GB" dirty="0"/>
              <a:t>Many </a:t>
            </a:r>
            <a:r>
              <a:rPr lang="en-GB" dirty="0" smtClean="0"/>
              <a:t>Eyes</a:t>
            </a:r>
            <a:endParaRPr lang="en-GB" b="1" dirty="0"/>
          </a:p>
        </p:txBody>
      </p:sp>
      <p:pic>
        <p:nvPicPr>
          <p:cNvPr id="10" name="Picture 2" descr="http://www.jamierasmussen.com/portfolio/manyeyesworkbench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141" y="1858371"/>
            <a:ext cx="5759017" cy="38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064141" y="5796540"/>
            <a:ext cx="5631616" cy="467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Visualizations of a tabular dataset in Many Eyes Workbench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67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Visualization Tools: </a:t>
            </a:r>
            <a:r>
              <a:rPr lang="en-GB" dirty="0" smtClean="0"/>
              <a:t>SAS</a:t>
            </a:r>
            <a:endParaRPr lang="en-GB" dirty="0"/>
          </a:p>
        </p:txBody>
      </p:sp>
      <p:pic>
        <p:nvPicPr>
          <p:cNvPr id="7" name="Picture 2" descr="SAS Visual Analytics Demo for Retail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29" y="1962554"/>
            <a:ext cx="6945613" cy="39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872205" y="5973645"/>
            <a:ext cx="3066449" cy="31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1500" dirty="0"/>
              <a:t>SAS Visual Analytics for retail</a:t>
            </a:r>
          </a:p>
        </p:txBody>
      </p:sp>
    </p:spTree>
    <p:extLst>
      <p:ext uri="{BB962C8B-B14F-4D97-AF65-F5344CB8AC3E}">
        <p14:creationId xmlns:p14="http://schemas.microsoft.com/office/powerpoint/2010/main" val="17919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 Dashboards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Organize the visual display of information to provide only the necessary details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336E-E515-4A9A-99FF-4F10673EAFA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Visualization </a:t>
            </a:r>
            <a:r>
              <a:rPr lang="en-GB" b="1" dirty="0" smtClean="0"/>
              <a:t>Dashboards: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2" y="1858371"/>
            <a:ext cx="8504861" cy="39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Image Processing Dashboards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038" y="2284412"/>
            <a:ext cx="4723628" cy="3395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7" y="2284411"/>
            <a:ext cx="4449992" cy="33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Visual </a:t>
            </a:r>
            <a:r>
              <a:rPr lang="en-GB" dirty="0" smtClean="0"/>
              <a:t>Analytics</a:t>
            </a:r>
            <a:endParaRPr lang="pt-P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7881" y="1332089"/>
            <a:ext cx="10995987" cy="906082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 Analytics as the interplay between Visualization, Data Analysis, Interaction, and Human Analytical reasoning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4" y="1941444"/>
            <a:ext cx="6086477" cy="3693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1870" y="6239013"/>
            <a:ext cx="847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Cui, W. (2019). </a:t>
            </a:r>
            <a:r>
              <a:rPr lang="en-GB" sz="1400" b="1" dirty="0"/>
              <a:t>Visual Analytics: A Comprehensive Overview</a:t>
            </a:r>
            <a:r>
              <a:rPr lang="en-GB" sz="1400" dirty="0"/>
              <a:t>. </a:t>
            </a:r>
            <a:r>
              <a:rPr lang="en-GB" sz="1400" i="1" dirty="0"/>
              <a:t>IEEE Access</a:t>
            </a:r>
            <a:r>
              <a:rPr lang="en-GB" sz="1400" dirty="0"/>
              <a:t>, </a:t>
            </a:r>
            <a:r>
              <a:rPr lang="en-GB" sz="1400" i="1" dirty="0"/>
              <a:t>7</a:t>
            </a:r>
            <a:r>
              <a:rPr lang="en-GB" sz="1400" dirty="0"/>
              <a:t>(June), 81555–81573. https://</a:t>
            </a:r>
            <a:r>
              <a:rPr lang="en-GB" sz="1400" dirty="0" smtClean="0"/>
              <a:t>doi.org/10.1109/ACCESS.2019.2923736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741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Log Analysis </a:t>
            </a:r>
            <a:r>
              <a:rPr lang="en-GB" b="1" dirty="0" smtClean="0"/>
              <a:t>Dashboards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0" y="2156883"/>
            <a:ext cx="3777041" cy="3967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Logz.io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Based on ELK &amp; </a:t>
            </a:r>
            <a:r>
              <a:rPr lang="en-GB" dirty="0" smtClean="0"/>
              <a:t>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By </a:t>
            </a:r>
            <a:r>
              <a:rPr lang="en-GB" dirty="0"/>
              <a:t>tracking log files, DevOps teams and database administrators (DBAs) can maintain optimum database performance or find evidence of unauthorized activity in the case of a cyber attack.</a:t>
            </a:r>
          </a:p>
          <a:p>
            <a:endParaRPr lang="en-GB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045" y="1949185"/>
            <a:ext cx="6530521" cy="42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Continuous Integration </a:t>
            </a:r>
            <a:r>
              <a:rPr lang="en-GB" b="1" dirty="0" smtClean="0"/>
              <a:t>Dashboards: 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0" y="2156883"/>
            <a:ext cx="6359819" cy="522149"/>
          </a:xfrm>
        </p:spPr>
        <p:txBody>
          <a:bodyPr>
            <a:normAutofit/>
          </a:bodyPr>
          <a:lstStyle/>
          <a:p>
            <a:r>
              <a:rPr lang="en-GB" dirty="0"/>
              <a:t>Jenkins: Software Continuous Integrations (CI) Dashboards 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34" y="2679033"/>
            <a:ext cx="5080757" cy="353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91" y="2679031"/>
            <a:ext cx="4872038" cy="35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Visualization </a:t>
            </a:r>
            <a:r>
              <a:rPr lang="en-GB" b="1" dirty="0" smtClean="0"/>
              <a:t>Dashboards: </a:t>
            </a:r>
            <a:r>
              <a:rPr lang="en-GB" dirty="0" smtClean="0"/>
              <a:t>Examples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0" y="2156883"/>
            <a:ext cx="10820985" cy="3967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App Gallery </a:t>
            </a:r>
            <a:r>
              <a:rPr lang="en-GB" dirty="0">
                <a:hlinkClick r:id="rId2"/>
              </a:rPr>
              <a:t>https://dash-gallery.plotly.host/Portal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Google </a:t>
            </a:r>
            <a:r>
              <a:rPr lang="en-GB" dirty="0"/>
              <a:t>Analytics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support.google.com/analytics/answer/9121111?hl=en&amp;ref_topic=3544907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Web </a:t>
            </a:r>
            <a:r>
              <a:rPr lang="en-GB" dirty="0"/>
              <a:t>Analytics Dashboard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www.klipfolio.com/resources/dashboard-examples/marketing/web-analytics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6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 Analytics - Interaction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581" y="2156883"/>
            <a:ext cx="4482894" cy="3967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need for Interaction:</a:t>
            </a:r>
          </a:p>
          <a:p>
            <a:pPr marL="971516" lvl="1" indent="-285750"/>
            <a:r>
              <a:rPr lang="en-GB" dirty="0"/>
              <a:t>All stage of the visualization pipeline can benefit from user interaction;</a:t>
            </a:r>
          </a:p>
          <a:p>
            <a:pPr marL="971516" lvl="1" indent="-285750"/>
            <a:r>
              <a:rPr lang="en-GB" dirty="0"/>
              <a:t>Explorations require tools for navigation, filtering , selection , and enhancement;</a:t>
            </a:r>
          </a:p>
          <a:p>
            <a:pPr marL="971516" lvl="1" indent="-285750"/>
            <a:r>
              <a:rPr lang="en-GB" dirty="0"/>
              <a:t>Most recent innovations has focused on developing intuitive, powerful interactive mechanisms;</a:t>
            </a:r>
          </a:p>
          <a:p>
            <a:pPr marL="971516" lvl="1" indent="-285750"/>
            <a:r>
              <a:rPr lang="en-GB" dirty="0"/>
              <a:t>Interactions can focus on objects, their attributes, or interrelationships.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14" y="2156883"/>
            <a:ext cx="4950069" cy="34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Visual Analytics - Interaction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230158"/>
              </p:ext>
            </p:extLst>
          </p:nvPr>
        </p:nvGraphicFramePr>
        <p:xfrm>
          <a:off x="650875" y="2157413"/>
          <a:ext cx="108204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17587666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064870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Therefore, we need…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2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Statistical</a:t>
                      </a:r>
                      <a:r>
                        <a:rPr lang="en-GB" dirty="0" smtClean="0"/>
                        <a:t> methods</a:t>
                      </a:r>
                      <a:r>
                        <a:rPr lang="en-GB" baseline="0" dirty="0" smtClean="0"/>
                        <a:t> alone cannot covey an adequate amount of information for humans to make informed decisions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Visualization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9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Algorithms</a:t>
                      </a:r>
                      <a:r>
                        <a:rPr lang="en-GB" dirty="0" smtClean="0"/>
                        <a:t> alone</a:t>
                      </a:r>
                      <a:r>
                        <a:rPr lang="en-GB" baseline="0" dirty="0" smtClean="0"/>
                        <a:t> cannot encode an adequate amount of human knowledge about relevant concepts, facts, and contexts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Interactions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Visualization</a:t>
                      </a:r>
                      <a:r>
                        <a:rPr lang="en-GB" baseline="0" dirty="0" smtClean="0"/>
                        <a:t> alone cannot effectively manage levels of details about the data or prioritize different information in the data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Analysis</a:t>
                      </a:r>
                      <a:r>
                        <a:rPr lang="en-GB" baseline="0" dirty="0" smtClean="0"/>
                        <a:t> and Interaction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4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Direct </a:t>
                      </a:r>
                      <a:r>
                        <a:rPr lang="en-GB" b="1" dirty="0" smtClean="0"/>
                        <a:t>interaction</a:t>
                      </a:r>
                      <a:r>
                        <a:rPr lang="en-GB" dirty="0" smtClean="0"/>
                        <a:t> with the data alone is</a:t>
                      </a:r>
                      <a:r>
                        <a:rPr lang="en-GB" baseline="0" dirty="0" smtClean="0"/>
                        <a:t> not scalable to the amount of data available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 Analytics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2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2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References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580" y="2156883"/>
            <a:ext cx="2862641" cy="6344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Books</a:t>
            </a:r>
            <a:endParaRPr lang="en-GB" dirty="0"/>
          </a:p>
        </p:txBody>
      </p:sp>
      <p:pic>
        <p:nvPicPr>
          <p:cNvPr id="10" name="frontcover-final.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1177" y="3150654"/>
            <a:ext cx="1530030" cy="1762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18" y="3144969"/>
            <a:ext cx="1524002" cy="1775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33" y="3106238"/>
            <a:ext cx="1552079" cy="1814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484" y="3155534"/>
            <a:ext cx="1548252" cy="17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References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581" y="2052912"/>
            <a:ext cx="10820986" cy="4399371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7200" dirty="0" smtClean="0"/>
              <a:t>Papers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 err="1"/>
              <a:t>Aharon</a:t>
            </a:r>
            <a:r>
              <a:rPr lang="en-GB" sz="5600" dirty="0"/>
              <a:t>-Shalom, E., &amp; Heller, A. (2010). </a:t>
            </a:r>
            <a:r>
              <a:rPr lang="en-GB" sz="5600" b="1" dirty="0"/>
              <a:t>Mastering the information age : Solving problems with Visual Analytics</a:t>
            </a:r>
            <a:r>
              <a:rPr lang="en-GB" sz="5600" dirty="0"/>
              <a:t>- </a:t>
            </a:r>
            <a:r>
              <a:rPr lang="en-GB" sz="5600" dirty="0" err="1"/>
              <a:t>VisMaster</a:t>
            </a:r>
            <a:r>
              <a:rPr lang="en-GB" sz="5600" dirty="0"/>
              <a:t> Book. Journal of the Electrochemical Society (Vol. 129). https://doi.org/10.1007/BF00250279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/>
              <a:t>Cui, W. (2019). </a:t>
            </a:r>
            <a:r>
              <a:rPr lang="en-GB" sz="5600" b="1" dirty="0"/>
              <a:t>Visual Analytics: A Comprehensive Overview</a:t>
            </a:r>
            <a:r>
              <a:rPr lang="en-GB" sz="5600" dirty="0"/>
              <a:t>. IEEE Access, 7(June), 81555–81573. https://doi.org/10.1109/ACCESS.2019.2923736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/>
              <a:t>Das, S., Cashman, D., &amp; </a:t>
            </a:r>
            <a:r>
              <a:rPr lang="en-GB" sz="5600" dirty="0" err="1"/>
              <a:t>Endert</a:t>
            </a:r>
            <a:r>
              <a:rPr lang="en-GB" sz="5600" dirty="0"/>
              <a:t>, A. (2020). </a:t>
            </a:r>
            <a:r>
              <a:rPr lang="en-GB" sz="5600" b="1" dirty="0"/>
              <a:t>Gaggle : Visual Analytics for Model Space Navigation</a:t>
            </a:r>
            <a:r>
              <a:rPr lang="en-GB" sz="5600" dirty="0"/>
              <a:t>. In Graphics Interface Conference 2020.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/>
              <a:t>Das, S., Xu, S., </a:t>
            </a:r>
            <a:r>
              <a:rPr lang="en-GB" sz="5600" dirty="0" err="1"/>
              <a:t>Gleicher</a:t>
            </a:r>
            <a:r>
              <a:rPr lang="en-GB" sz="5600" dirty="0"/>
              <a:t>, M., Chang, R., &amp; </a:t>
            </a:r>
            <a:r>
              <a:rPr lang="en-GB" sz="5600" dirty="0" err="1"/>
              <a:t>Endert</a:t>
            </a:r>
            <a:r>
              <a:rPr lang="en-GB" sz="5600" dirty="0"/>
              <a:t>, A. (2020). </a:t>
            </a:r>
            <a:r>
              <a:rPr lang="en-GB" sz="5600" b="1" dirty="0"/>
              <a:t>QUESTO: Interactive Construction of Objective Functions for Classification Tasks</a:t>
            </a:r>
            <a:r>
              <a:rPr lang="en-GB" sz="5600" dirty="0"/>
              <a:t>. </a:t>
            </a:r>
            <a:r>
              <a:rPr lang="en-GB" sz="5600" dirty="0" err="1"/>
              <a:t>Eurographics</a:t>
            </a:r>
            <a:r>
              <a:rPr lang="en-GB" sz="5600" dirty="0"/>
              <a:t> Conference on Visualization (</a:t>
            </a:r>
            <a:r>
              <a:rPr lang="en-GB" sz="5600" dirty="0" err="1"/>
              <a:t>EuroVis</a:t>
            </a:r>
            <a:r>
              <a:rPr lang="en-GB" sz="5600" dirty="0"/>
              <a:t>) 2020 M. </a:t>
            </a:r>
            <a:r>
              <a:rPr lang="en-GB" sz="5600" dirty="0" err="1"/>
              <a:t>Gleicher</a:t>
            </a:r>
            <a:r>
              <a:rPr lang="en-GB" sz="5600" dirty="0"/>
              <a:t>, T. </a:t>
            </a:r>
            <a:r>
              <a:rPr lang="en-GB" sz="5600" dirty="0" err="1"/>
              <a:t>Landesberger</a:t>
            </a:r>
            <a:r>
              <a:rPr lang="en-GB" sz="5600" dirty="0"/>
              <a:t> von </a:t>
            </a:r>
            <a:r>
              <a:rPr lang="en-GB" sz="5600" dirty="0" err="1"/>
              <a:t>Antburg</a:t>
            </a:r>
            <a:r>
              <a:rPr lang="en-GB" sz="5600" dirty="0"/>
              <a:t>, and I. Viola, 39(3).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 err="1"/>
              <a:t>Endert</a:t>
            </a:r>
            <a:r>
              <a:rPr lang="en-GB" sz="5600" dirty="0"/>
              <a:t>, A., </a:t>
            </a:r>
            <a:r>
              <a:rPr lang="en-GB" sz="5600" dirty="0" err="1"/>
              <a:t>Ribarsky</a:t>
            </a:r>
            <a:r>
              <a:rPr lang="en-GB" sz="5600" dirty="0"/>
              <a:t>, W., </a:t>
            </a:r>
            <a:r>
              <a:rPr lang="en-GB" sz="5600" dirty="0" err="1"/>
              <a:t>Turkay</a:t>
            </a:r>
            <a:r>
              <a:rPr lang="en-GB" sz="5600" dirty="0"/>
              <a:t>, C., Wong, B. L. W., </a:t>
            </a:r>
            <a:r>
              <a:rPr lang="en-GB" sz="5600" dirty="0" err="1"/>
              <a:t>Nabney</a:t>
            </a:r>
            <a:r>
              <a:rPr lang="en-GB" sz="5600" dirty="0"/>
              <a:t>, I., Blanco, I. D., &amp; Rossi, F. (2017). </a:t>
            </a:r>
            <a:r>
              <a:rPr lang="en-GB" sz="5600" b="1" dirty="0"/>
              <a:t>The State of the Art in Integrating Machine Learning into Visual Analytics</a:t>
            </a:r>
            <a:r>
              <a:rPr lang="en-GB" sz="5600" dirty="0"/>
              <a:t>. Computer Graphics Forum, 36(8), 458–486. https://doi.org/10.1111/cgf.13092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 err="1"/>
              <a:t>Guo</a:t>
            </a:r>
            <a:r>
              <a:rPr lang="en-GB" sz="5600" dirty="0"/>
              <a:t>, H., Wang, Z., Yu, B., Zhao, H., &amp; Yuan, X. (2011). </a:t>
            </a:r>
            <a:r>
              <a:rPr lang="en-GB" sz="5600" b="1" dirty="0" err="1"/>
              <a:t>TripVista</a:t>
            </a:r>
            <a:r>
              <a:rPr lang="en-GB" sz="5600" b="1" dirty="0"/>
              <a:t>: Triple Perspective Visual Trajectory Analytics and its application on microscopic traffic data at a road intersection</a:t>
            </a:r>
            <a:r>
              <a:rPr lang="en-GB" sz="5600" dirty="0"/>
              <a:t>. IEEE Pacific Visualization Symposium 2011, </a:t>
            </a:r>
            <a:r>
              <a:rPr lang="en-GB" sz="5600" dirty="0" err="1"/>
              <a:t>PacificVis</a:t>
            </a:r>
            <a:r>
              <a:rPr lang="en-GB" sz="5600" dirty="0"/>
              <a:t> 2011 - Proceedings, (May 2014), 163–170. https://doi.org/10.1109/PACIFICVIS.2011.5742386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/>
              <a:t>Id, O. S. (2010). </a:t>
            </a:r>
            <a:r>
              <a:rPr lang="en-GB" sz="5600" dirty="0" err="1"/>
              <a:t>iVisClassification</a:t>
            </a:r>
            <a:r>
              <a:rPr lang="en-GB" sz="5600" dirty="0"/>
              <a:t>: </a:t>
            </a:r>
            <a:r>
              <a:rPr lang="en-GB" sz="5600" b="1" dirty="0"/>
              <a:t>An </a:t>
            </a:r>
            <a:r>
              <a:rPr lang="en-GB" sz="5600" b="1" dirty="0" err="1"/>
              <a:t>Ineractive</a:t>
            </a:r>
            <a:r>
              <a:rPr lang="en-GB" sz="5600" b="1" dirty="0"/>
              <a:t> Visual Analytics System for Classification Based on Supervised Dimension Reduction</a:t>
            </a:r>
            <a:r>
              <a:rPr lang="en-GB" sz="5600" dirty="0"/>
              <a:t>, 27–34.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 err="1"/>
              <a:t>Khayat</a:t>
            </a:r>
            <a:r>
              <a:rPr lang="en-GB" sz="5600" dirty="0"/>
              <a:t>, M., </a:t>
            </a:r>
            <a:r>
              <a:rPr lang="en-GB" sz="5600" dirty="0" err="1"/>
              <a:t>Karimzadeh</a:t>
            </a:r>
            <a:r>
              <a:rPr lang="en-GB" sz="5600" dirty="0"/>
              <a:t>, M., Zhao, J., &amp; Ebert, D. S. (2020). </a:t>
            </a:r>
            <a:r>
              <a:rPr lang="en-GB" sz="5600" b="1" dirty="0"/>
              <a:t>VASSL: A Visual Analytics Toolkit for Social </a:t>
            </a:r>
            <a:r>
              <a:rPr lang="en-GB" sz="5600" b="1" dirty="0" err="1"/>
              <a:t>Spambot</a:t>
            </a:r>
            <a:r>
              <a:rPr lang="en-GB" sz="5600" b="1" dirty="0"/>
              <a:t> </a:t>
            </a:r>
            <a:r>
              <a:rPr lang="en-GB" sz="5600" b="1" dirty="0" err="1"/>
              <a:t>Labeling</a:t>
            </a:r>
            <a:r>
              <a:rPr lang="en-GB" sz="5600" dirty="0"/>
              <a:t>. IEEE Transactions on Visualization and Computer Graphics, 26(1), 874–883. https://doi.org/10.1109/TVCG.2019.2934266</a:t>
            </a:r>
          </a:p>
          <a:p>
            <a:pPr marL="630238" lvl="1" indent="-174625">
              <a:buFont typeface="+mj-lt"/>
              <a:buAutoNum type="arabicPeriod"/>
            </a:pPr>
            <a:r>
              <a:rPr lang="en-GB" sz="5600" dirty="0"/>
              <a:t>Kremer, J., </a:t>
            </a:r>
            <a:r>
              <a:rPr lang="en-GB" sz="5600" dirty="0" err="1"/>
              <a:t>Stensbo-Smidt</a:t>
            </a:r>
            <a:r>
              <a:rPr lang="en-GB" sz="5600" dirty="0"/>
              <a:t>, K., </a:t>
            </a:r>
            <a:r>
              <a:rPr lang="en-GB" sz="5600" dirty="0" err="1"/>
              <a:t>Gieseke</a:t>
            </a:r>
            <a:r>
              <a:rPr lang="en-GB" sz="5600" dirty="0"/>
              <a:t>, F., Pedersen, K. S., &amp; </a:t>
            </a:r>
            <a:r>
              <a:rPr lang="en-GB" sz="5600" dirty="0" err="1"/>
              <a:t>Igel</a:t>
            </a:r>
            <a:r>
              <a:rPr lang="en-GB" sz="5600" dirty="0"/>
              <a:t>, C. (2017). </a:t>
            </a:r>
            <a:r>
              <a:rPr lang="en-GB" sz="5600" b="1" dirty="0"/>
              <a:t>Big Universe, Big Data: Machine Learning and Image Analysis for Astronomy</a:t>
            </a:r>
            <a:r>
              <a:rPr lang="en-GB" sz="5600" dirty="0"/>
              <a:t>. IEEE Intelligent Systems, 32(2), 16–22. https://doi.org/10.1109/MIS.2017.40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2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References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581" y="2052912"/>
            <a:ext cx="10820986" cy="43993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Websites</a:t>
            </a:r>
          </a:p>
          <a:p>
            <a:pPr lvl="1"/>
            <a:r>
              <a:rPr lang="en-GB" dirty="0">
                <a:hlinkClick r:id="rId2"/>
              </a:rPr>
              <a:t>https://www.visualisingdata.com/resources/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https://www.cs.usfca.edu/~apjoshi/msds622/assignments/assignment5.html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https://plotly.com/python/</a:t>
            </a:r>
            <a:endParaRPr lang="en-GB" dirty="0">
              <a:hlinkClick r:id="rId5"/>
            </a:endParaRPr>
          </a:p>
          <a:p>
            <a:pPr lvl="1"/>
            <a:r>
              <a:rPr lang="en-GB" dirty="0">
                <a:hlinkClick r:id="rId5"/>
              </a:rPr>
              <a:t>https://dash.plotly.com/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https://opensource.com/article/19/4/log-analysis-tools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https://stackify.com/best-log-mWebsitesanagement-tools/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https://medium.com/tensult/tools-for-log-analysis-461eb07c2d6b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0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References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581" y="2052912"/>
            <a:ext cx="10820986" cy="43993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Online </a:t>
            </a:r>
            <a:r>
              <a:rPr lang="en-GB" dirty="0" smtClean="0"/>
              <a:t>Courses</a:t>
            </a:r>
          </a:p>
          <a:p>
            <a:pPr marL="971516" lvl="1" indent="-285750"/>
            <a:r>
              <a:rPr lang="en-GB" b="1" dirty="0"/>
              <a:t>Data Visualization </a:t>
            </a:r>
            <a:r>
              <a:rPr lang="en-GB" dirty="0"/>
              <a:t>by University of Illinois at Urbana-Champaign (Coursera)</a:t>
            </a:r>
          </a:p>
          <a:p>
            <a:pPr marL="971516" lvl="1" indent="-285750"/>
            <a:r>
              <a:rPr lang="en-GB" b="1" dirty="0"/>
              <a:t>Introduction to Data Visualization in Python </a:t>
            </a:r>
            <a:r>
              <a:rPr lang="en-GB" dirty="0"/>
              <a:t>(</a:t>
            </a:r>
            <a:r>
              <a:rPr lang="en-GB" dirty="0" err="1"/>
              <a:t>DataCamp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152401" y="2457450"/>
            <a:ext cx="304800" cy="304800"/>
            <a:chOff x="6248400" y="2343150"/>
            <a:chExt cx="304800" cy="304800"/>
          </a:xfrm>
        </p:grpSpPr>
        <p:sp>
          <p:nvSpPr>
            <p:cNvPr id="21" name="Rounded Rectangle 5"/>
            <p:cNvSpPr/>
            <p:nvPr/>
          </p:nvSpPr>
          <p:spPr>
            <a:xfrm>
              <a:off x="6248400" y="2343150"/>
              <a:ext cx="304800" cy="3048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9"/>
            <p:cNvGrpSpPr/>
            <p:nvPr/>
          </p:nvGrpSpPr>
          <p:grpSpPr>
            <a:xfrm>
              <a:off x="6323504" y="2398190"/>
              <a:ext cx="139436" cy="203256"/>
              <a:chOff x="4195824" y="3652404"/>
              <a:chExt cx="251543" cy="366676"/>
            </a:xfrm>
            <a:solidFill>
              <a:schemeClr val="bg1"/>
            </a:solidFill>
          </p:grpSpPr>
          <p:sp>
            <p:nvSpPr>
              <p:cNvPr id="23" name="AutoShape 97"/>
              <p:cNvSpPr>
                <a:spLocks/>
              </p:cNvSpPr>
              <p:nvPr/>
            </p:nvSpPr>
            <p:spPr bwMode="auto">
              <a:xfrm>
                <a:off x="4195824" y="3652404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4" name="AutoShape 98"/>
              <p:cNvSpPr>
                <a:spLocks/>
              </p:cNvSpPr>
              <p:nvPr/>
            </p:nvSpPr>
            <p:spPr bwMode="auto">
              <a:xfrm>
                <a:off x="4332809" y="3686819"/>
                <a:ext cx="4630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99"/>
              <p:cNvSpPr>
                <a:spLocks/>
              </p:cNvSpPr>
              <p:nvPr/>
            </p:nvSpPr>
            <p:spPr bwMode="auto">
              <a:xfrm>
                <a:off x="4344698" y="3973402"/>
                <a:ext cx="22526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20" name="Rectangle 28"/>
          <p:cNvSpPr/>
          <p:nvPr/>
        </p:nvSpPr>
        <p:spPr>
          <a:xfrm>
            <a:off x="685802" y="2472839"/>
            <a:ext cx="2362199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+351 253 510 580</a:t>
            </a:r>
          </a:p>
        </p:txBody>
      </p:sp>
      <p:grpSp>
        <p:nvGrpSpPr>
          <p:cNvPr id="27" name="Group 25"/>
          <p:cNvGrpSpPr/>
          <p:nvPr/>
        </p:nvGrpSpPr>
        <p:grpSpPr>
          <a:xfrm>
            <a:off x="152401" y="2838450"/>
            <a:ext cx="304800" cy="304800"/>
            <a:chOff x="6248400" y="2724150"/>
            <a:chExt cx="304800" cy="304800"/>
          </a:xfrm>
        </p:grpSpPr>
        <p:sp>
          <p:nvSpPr>
            <p:cNvPr id="32" name="Rounded Rectangle 6"/>
            <p:cNvSpPr/>
            <p:nvPr/>
          </p:nvSpPr>
          <p:spPr>
            <a:xfrm>
              <a:off x="6248400" y="2724150"/>
              <a:ext cx="304800" cy="3048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utoShape 4"/>
            <p:cNvSpPr>
              <a:spLocks/>
            </p:cNvSpPr>
            <p:nvPr/>
          </p:nvSpPr>
          <p:spPr bwMode="auto">
            <a:xfrm>
              <a:off x="6296025" y="2776136"/>
              <a:ext cx="196320" cy="1970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31" name="Rectangle 29"/>
          <p:cNvSpPr/>
          <p:nvPr/>
        </p:nvSpPr>
        <p:spPr>
          <a:xfrm>
            <a:off x="685802" y="2853839"/>
            <a:ext cx="2362199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www.ccg.pt</a:t>
            </a:r>
          </a:p>
        </p:txBody>
      </p:sp>
      <p:grpSp>
        <p:nvGrpSpPr>
          <p:cNvPr id="35" name="Group 26"/>
          <p:cNvGrpSpPr/>
          <p:nvPr/>
        </p:nvGrpSpPr>
        <p:grpSpPr>
          <a:xfrm>
            <a:off x="152401" y="3219450"/>
            <a:ext cx="304800" cy="304800"/>
            <a:chOff x="6248400" y="3105150"/>
            <a:chExt cx="304800" cy="304800"/>
          </a:xfrm>
        </p:grpSpPr>
        <p:sp>
          <p:nvSpPr>
            <p:cNvPr id="37" name="Rounded Rectangle 7"/>
            <p:cNvSpPr/>
            <p:nvPr/>
          </p:nvSpPr>
          <p:spPr>
            <a:xfrm>
              <a:off x="6248400" y="3105150"/>
              <a:ext cx="3048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6338755" y="3160119"/>
              <a:ext cx="108842" cy="202942"/>
            </a:xfrm>
            <a:custGeom>
              <a:avLst/>
              <a:gdLst>
                <a:gd name="T0" fmla="*/ 200 w 200"/>
                <a:gd name="T1" fmla="*/ 62 h 360"/>
                <a:gd name="T2" fmla="*/ 143 w 200"/>
                <a:gd name="T3" fmla="*/ 62 h 360"/>
                <a:gd name="T4" fmla="*/ 128 w 200"/>
                <a:gd name="T5" fmla="*/ 83 h 360"/>
                <a:gd name="T6" fmla="*/ 128 w 200"/>
                <a:gd name="T7" fmla="*/ 125 h 360"/>
                <a:gd name="T8" fmla="*/ 200 w 200"/>
                <a:gd name="T9" fmla="*/ 125 h 360"/>
                <a:gd name="T10" fmla="*/ 200 w 200"/>
                <a:gd name="T11" fmla="*/ 183 h 360"/>
                <a:gd name="T12" fmla="*/ 128 w 200"/>
                <a:gd name="T13" fmla="*/ 183 h 360"/>
                <a:gd name="T14" fmla="*/ 128 w 200"/>
                <a:gd name="T15" fmla="*/ 360 h 360"/>
                <a:gd name="T16" fmla="*/ 61 w 200"/>
                <a:gd name="T17" fmla="*/ 360 h 360"/>
                <a:gd name="T18" fmla="*/ 61 w 200"/>
                <a:gd name="T19" fmla="*/ 183 h 360"/>
                <a:gd name="T20" fmla="*/ 0 w 200"/>
                <a:gd name="T21" fmla="*/ 183 h 360"/>
                <a:gd name="T22" fmla="*/ 0 w 200"/>
                <a:gd name="T23" fmla="*/ 125 h 360"/>
                <a:gd name="T24" fmla="*/ 61 w 200"/>
                <a:gd name="T25" fmla="*/ 125 h 360"/>
                <a:gd name="T26" fmla="*/ 61 w 200"/>
                <a:gd name="T27" fmla="*/ 90 h 360"/>
                <a:gd name="T28" fmla="*/ 143 w 200"/>
                <a:gd name="T29" fmla="*/ 0 h 360"/>
                <a:gd name="T30" fmla="*/ 200 w 200"/>
                <a:gd name="T31" fmla="*/ 0 h 360"/>
                <a:gd name="T32" fmla="*/ 200 w 200"/>
                <a:gd name="T33" fmla="*/ 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36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Rectangle 30"/>
          <p:cNvSpPr/>
          <p:nvPr/>
        </p:nvSpPr>
        <p:spPr>
          <a:xfrm>
            <a:off x="685802" y="3234839"/>
            <a:ext cx="3657598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CCG-Centro-de-Computação-Gráfica</a:t>
            </a:r>
          </a:p>
        </p:txBody>
      </p:sp>
      <p:grpSp>
        <p:nvGrpSpPr>
          <p:cNvPr id="40" name="Group 27"/>
          <p:cNvGrpSpPr/>
          <p:nvPr/>
        </p:nvGrpSpPr>
        <p:grpSpPr>
          <a:xfrm>
            <a:off x="152401" y="3600450"/>
            <a:ext cx="304800" cy="304800"/>
            <a:chOff x="6248400" y="3486150"/>
            <a:chExt cx="304800" cy="304800"/>
          </a:xfrm>
        </p:grpSpPr>
        <p:sp>
          <p:nvSpPr>
            <p:cNvPr id="42" name="Rounded Rectangle 8"/>
            <p:cNvSpPr/>
            <p:nvPr/>
          </p:nvSpPr>
          <p:spPr>
            <a:xfrm>
              <a:off x="6248400" y="3486150"/>
              <a:ext cx="304800" cy="304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utoShape 83"/>
            <p:cNvSpPr>
              <a:spLocks/>
            </p:cNvSpPr>
            <p:nvPr/>
          </p:nvSpPr>
          <p:spPr bwMode="auto">
            <a:xfrm>
              <a:off x="6299490" y="3573984"/>
              <a:ext cx="202910" cy="133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41" name="Rectangle 31"/>
          <p:cNvSpPr/>
          <p:nvPr/>
        </p:nvSpPr>
        <p:spPr>
          <a:xfrm>
            <a:off x="685802" y="3615839"/>
            <a:ext cx="2362199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info@ccg.pt</a:t>
            </a:r>
          </a:p>
        </p:txBody>
      </p:sp>
      <p:sp>
        <p:nvSpPr>
          <p:cNvPr id="47" name="Rectangle 32"/>
          <p:cNvSpPr/>
          <p:nvPr/>
        </p:nvSpPr>
        <p:spPr>
          <a:xfrm>
            <a:off x="661329" y="3978977"/>
            <a:ext cx="236219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Campus de Azurém</a:t>
            </a:r>
          </a:p>
          <a:p>
            <a:pPr>
              <a:lnSpc>
                <a:spcPct val="150000"/>
              </a:lnSpc>
            </a:pPr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Centro de Computação Gráfica</a:t>
            </a:r>
          </a:p>
          <a:p>
            <a:pPr>
              <a:lnSpc>
                <a:spcPct val="150000"/>
              </a:lnSpc>
            </a:pPr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4800-048 Guimarães</a:t>
            </a:r>
          </a:p>
          <a:p>
            <a:pPr>
              <a:lnSpc>
                <a:spcPct val="150000"/>
              </a:lnSpc>
            </a:pPr>
            <a:r>
              <a:rPr lang="ms-MY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Portugal</a:t>
            </a:r>
          </a:p>
        </p:txBody>
      </p:sp>
      <p:grpSp>
        <p:nvGrpSpPr>
          <p:cNvPr id="50" name="Group 35"/>
          <p:cNvGrpSpPr/>
          <p:nvPr/>
        </p:nvGrpSpPr>
        <p:grpSpPr>
          <a:xfrm>
            <a:off x="1" y="0"/>
            <a:ext cx="3200400" cy="2190750"/>
            <a:chOff x="5943600" y="0"/>
            <a:chExt cx="3200400" cy="2190750"/>
          </a:xfrm>
        </p:grpSpPr>
        <p:sp>
          <p:nvSpPr>
            <p:cNvPr id="51" name="Rectangle 4"/>
            <p:cNvSpPr/>
            <p:nvPr/>
          </p:nvSpPr>
          <p:spPr>
            <a:xfrm>
              <a:off x="5943600" y="0"/>
              <a:ext cx="3200400" cy="21907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utoShape 130"/>
            <p:cNvSpPr>
              <a:spLocks/>
            </p:cNvSpPr>
            <p:nvPr/>
          </p:nvSpPr>
          <p:spPr bwMode="auto">
            <a:xfrm>
              <a:off x="7147851" y="438150"/>
              <a:ext cx="853150" cy="853146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3" name="Rectangle 34"/>
            <p:cNvSpPr/>
            <p:nvPr/>
          </p:nvSpPr>
          <p:spPr>
            <a:xfrm>
              <a:off x="6400800" y="1428750"/>
              <a:ext cx="2362199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ms-MY" dirty="0">
                  <a:solidFill>
                    <a:schemeClr val="bg1"/>
                  </a:solidFill>
                  <a:latin typeface="Source Sans Pro" pitchFamily="34" charset="0"/>
                </a:rPr>
                <a:t>Get In Touch</a:t>
              </a: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80" y="3914775"/>
            <a:ext cx="5880020" cy="3326728"/>
          </a:xfrm>
          <a:prstGeom prst="rect">
            <a:avLst/>
          </a:prstGeom>
        </p:spPr>
      </p:pic>
      <p:sp>
        <p:nvSpPr>
          <p:cNvPr id="57" name="Rounded Rectangle 8"/>
          <p:cNvSpPr/>
          <p:nvPr/>
        </p:nvSpPr>
        <p:spPr>
          <a:xfrm>
            <a:off x="161926" y="4010025"/>
            <a:ext cx="304800" cy="304800"/>
          </a:xfrm>
          <a:prstGeom prst="roundRect">
            <a:avLst/>
          </a:prstGeom>
          <a:solidFill>
            <a:srgbClr val="00C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15"/>
          <p:cNvGrpSpPr/>
          <p:nvPr/>
        </p:nvGrpSpPr>
        <p:grpSpPr>
          <a:xfrm>
            <a:off x="225723" y="4052520"/>
            <a:ext cx="158755" cy="211914"/>
            <a:chOff x="557168" y="3652404"/>
            <a:chExt cx="274694" cy="366676"/>
          </a:xfrm>
          <a:solidFill>
            <a:schemeClr val="bg1"/>
          </a:solidFill>
        </p:grpSpPr>
        <p:sp>
          <p:nvSpPr>
            <p:cNvPr id="48" name="AutoShape 108"/>
            <p:cNvSpPr>
              <a:spLocks/>
            </p:cNvSpPr>
            <p:nvPr/>
          </p:nvSpPr>
          <p:spPr bwMode="auto">
            <a:xfrm>
              <a:off x="625372" y="3721234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9" name="AutoShape 109"/>
            <p:cNvSpPr>
              <a:spLocks/>
            </p:cNvSpPr>
            <p:nvPr/>
          </p:nvSpPr>
          <p:spPr bwMode="auto">
            <a:xfrm>
              <a:off x="557168" y="3652404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pic>
        <p:nvPicPr>
          <p:cNvPr id="39" name="Imagem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68" y="720690"/>
            <a:ext cx="2771953" cy="77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Graphical representation of data.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336E-E515-4A9A-99FF-4F10673EAFA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677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009775" y="3017042"/>
            <a:ext cx="8229600" cy="369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Source Sans Pro" pitchFamily="34" charset="0"/>
                <a:ea typeface="+mj-ea"/>
                <a:cs typeface="+mj-cs"/>
              </a:rPr>
              <a:t>Thanks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Source Sans Pro" pitchFamily="34" charset="0"/>
              <a:ea typeface="+mj-ea"/>
              <a:cs typeface="+mj-cs"/>
            </a:endParaRPr>
          </a:p>
        </p:txBody>
      </p:sp>
      <p:sp>
        <p:nvSpPr>
          <p:cNvPr id="5" name="AutoShape 81"/>
          <p:cNvSpPr>
            <a:spLocks/>
          </p:cNvSpPr>
          <p:nvPr/>
        </p:nvSpPr>
        <p:spPr bwMode="auto">
          <a:xfrm>
            <a:off x="5743575" y="1924375"/>
            <a:ext cx="708942" cy="7089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401" y="4008256"/>
            <a:ext cx="2433290" cy="10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Graphical</a:t>
            </a:r>
            <a:r>
              <a:rPr lang="en-GB" dirty="0"/>
              <a:t> representation of data and information </a:t>
            </a:r>
            <a:r>
              <a:rPr lang="en-GB" dirty="0" smtClean="0"/>
              <a:t>for: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Presentation of data, concepts, relationships;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Confirmation of hypotheses;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Exploration to discover patterns, trends, anomalies, structures, associations;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9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High Bandwidth Connection to the human brain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visualization is a high bandwidth connection between data on a computer system and a human brain, facilitated by visual communication</a:t>
            </a:r>
            <a:r>
              <a:rPr lang="en-GB" dirty="0" smtClean="0"/>
              <a:t>.</a:t>
            </a:r>
          </a:p>
          <a:p>
            <a:pPr marL="971516" lvl="1" indent="-285750"/>
            <a:r>
              <a:rPr lang="en-GB" dirty="0"/>
              <a:t>Data acquisition</a:t>
            </a:r>
          </a:p>
          <a:p>
            <a:pPr marL="971516" lvl="1" indent="-285750"/>
            <a:r>
              <a:rPr lang="en-GB" dirty="0"/>
              <a:t>Data processing</a:t>
            </a:r>
          </a:p>
          <a:p>
            <a:pPr marL="971516" lvl="1" indent="-285750"/>
            <a:r>
              <a:rPr lang="en-GB" dirty="0"/>
              <a:t>Data display</a:t>
            </a:r>
          </a:p>
          <a:p>
            <a:pPr marL="971516" lvl="1" indent="-285750"/>
            <a:r>
              <a:rPr lang="en-GB" dirty="0"/>
              <a:t>Human perception</a:t>
            </a:r>
          </a:p>
          <a:p>
            <a:pPr marL="971516" lvl="1" indent="-285750"/>
            <a:r>
              <a:rPr lang="en-GB" dirty="0"/>
              <a:t>Human memory</a:t>
            </a:r>
          </a:p>
          <a:p>
            <a:pPr marL="971516" lvl="1" indent="-285750"/>
            <a:r>
              <a:rPr lang="en-GB" dirty="0"/>
              <a:t>Human 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72" y="2907189"/>
            <a:ext cx="36671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Data Visualization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Advantages: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Facilitates understanding of both large-scale and small-scale features of the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External artifact supporting decision making.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Functions </a:t>
            </a:r>
            <a:r>
              <a:rPr lang="en-GB" dirty="0"/>
              <a:t>as cognitive tools.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Facilitates hypothesis 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Enables </a:t>
            </a:r>
            <a:r>
              <a:rPr lang="en-GB" dirty="0"/>
              <a:t>problems with the data to become immediately apparent.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Improving </a:t>
            </a:r>
            <a:r>
              <a:rPr lang="en-GB" dirty="0"/>
              <a:t>cognitive systems often means optimizing the search for data and making it easier to see important </a:t>
            </a:r>
            <a:r>
              <a:rPr lang="en-GB" dirty="0" smtClean="0"/>
              <a:t>patterns.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38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Blue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A6A6A6"/>
      </a:accent1>
      <a:accent2>
        <a:srgbClr val="7E7E7E"/>
      </a:accent2>
      <a:accent3>
        <a:srgbClr val="595959"/>
      </a:accent3>
      <a:accent4>
        <a:srgbClr val="404040"/>
      </a:accent4>
      <a:accent5>
        <a:srgbClr val="262626"/>
      </a:accent5>
      <a:accent6>
        <a:srgbClr val="118CE7"/>
      </a:accent6>
      <a:hlink>
        <a:srgbClr val="118BE6"/>
      </a:hlink>
      <a:folHlink>
        <a:srgbClr val="969696"/>
      </a:folHlink>
    </a:clrScheme>
    <a:fontScheme name="Custom 2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52827704-BB9B-4E60-BCEC-FD6E33D18105}" vid="{3D698D9E-6AA2-4896-8597-C39BFC2A30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1871</Words>
  <Application>Microsoft Office PowerPoint</Application>
  <PresentationFormat>Widescreen</PresentationFormat>
  <Paragraphs>426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SimSun</vt:lpstr>
      <vt:lpstr>Arial</vt:lpstr>
      <vt:lpstr>Calibri</vt:lpstr>
      <vt:lpstr>FontAwesome</vt:lpstr>
      <vt:lpstr>Roboto Black</vt:lpstr>
      <vt:lpstr>Roboto Light</vt:lpstr>
      <vt:lpstr>Roboto Light</vt:lpstr>
      <vt:lpstr>Roboto Medium</vt:lpstr>
      <vt:lpstr>Roboto Medium</vt:lpstr>
      <vt:lpstr>Source Sans Pro</vt:lpstr>
      <vt:lpstr>Tema do Office</vt:lpstr>
      <vt:lpstr>Introduction to Visual Analytics</vt:lpstr>
      <vt:lpstr>PowerPoint Presentation</vt:lpstr>
      <vt:lpstr>PowerPoint Presentation</vt:lpstr>
      <vt:lpstr>PowerPoint Presentation</vt:lpstr>
      <vt:lpstr>Visual Analytics as the interplay between Visualization, Data Analysis, Interaction, and Human Analytical reasoning. </vt:lpstr>
      <vt:lpstr>Data Visualization</vt:lpstr>
      <vt:lpstr>Graphical representation of data and information for:</vt:lpstr>
      <vt:lpstr>High Bandwidth Connection to the human brain</vt:lpstr>
      <vt:lpstr>Advantages:</vt:lpstr>
      <vt:lpstr>The Visualization process:</vt:lpstr>
      <vt:lpstr>Types:</vt:lpstr>
      <vt:lpstr>Mathematical Visualization:</vt:lpstr>
      <vt:lpstr>Scientific Visualization:</vt:lpstr>
      <vt:lpstr>Information Visualization:</vt:lpstr>
      <vt:lpstr>Domain Specific  Visualization:</vt:lpstr>
      <vt:lpstr>Ultimate Goal:</vt:lpstr>
      <vt:lpstr>Ultimate Goal:</vt:lpstr>
      <vt:lpstr>Why Visualization?</vt:lpstr>
      <vt:lpstr>Models:</vt:lpstr>
      <vt:lpstr>Framework:</vt:lpstr>
      <vt:lpstr>Data:</vt:lpstr>
      <vt:lpstr>Data Types:</vt:lpstr>
      <vt:lpstr>Data as Variables:</vt:lpstr>
      <vt:lpstr>Charts Types:</vt:lpstr>
      <vt:lpstr>Charts Types: Amount</vt:lpstr>
      <vt:lpstr>Charts Types: Distributions</vt:lpstr>
      <vt:lpstr>Charts Types: Proportions</vt:lpstr>
      <vt:lpstr>Charts Types: x–y relationships</vt:lpstr>
      <vt:lpstr>Charts Types: Geospatial Data</vt:lpstr>
      <vt:lpstr>Charts Types: Uncertainty</vt:lpstr>
      <vt:lpstr>Methods:</vt:lpstr>
      <vt:lpstr>Methods: Univariate</vt:lpstr>
      <vt:lpstr>Methods: Bivariate</vt:lpstr>
      <vt:lpstr>Methods: Multivariate</vt:lpstr>
      <vt:lpstr>Which Charts should be use?</vt:lpstr>
      <vt:lpstr>Effective Visualization - Principles</vt:lpstr>
      <vt:lpstr>Effective Visualization - Principles</vt:lpstr>
      <vt:lpstr>Capabilities:</vt:lpstr>
      <vt:lpstr>Scale:</vt:lpstr>
      <vt:lpstr>Challenges:</vt:lpstr>
      <vt:lpstr>Limitations:</vt:lpstr>
      <vt:lpstr>Visualization Tools</vt:lpstr>
      <vt:lpstr>Visualization Tools in Python:</vt:lpstr>
      <vt:lpstr>Visualization Tools: Tableau</vt:lpstr>
      <vt:lpstr>Visualization Tools: Many Eyes</vt:lpstr>
      <vt:lpstr>Visualization Tools: SAS</vt:lpstr>
      <vt:lpstr>Visualization Dashboards</vt:lpstr>
      <vt:lpstr>Visualization Dashboards:</vt:lpstr>
      <vt:lpstr>Image Processing Dashboards</vt:lpstr>
      <vt:lpstr>Log Analysis Dashboards</vt:lpstr>
      <vt:lpstr>Continuous Integration Dashboards: </vt:lpstr>
      <vt:lpstr>Visualization Dashboards: Examples</vt:lpstr>
      <vt:lpstr>Visual Analytics - Interaction</vt:lpstr>
      <vt:lpstr>Visual Analytics - Interaction</vt:lpstr>
      <vt:lpstr>References</vt:lpstr>
      <vt:lpstr>References</vt:lpstr>
      <vt:lpstr>References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 Varajao</dc:creator>
  <cp:lastModifiedBy>Samih Eisa</cp:lastModifiedBy>
  <cp:revision>298</cp:revision>
  <dcterms:created xsi:type="dcterms:W3CDTF">2017-04-05T13:53:06Z</dcterms:created>
  <dcterms:modified xsi:type="dcterms:W3CDTF">2020-07-09T09:39:16Z</dcterms:modified>
</cp:coreProperties>
</file>